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350" r:id="rId2"/>
    <p:sldId id="302" r:id="rId3"/>
    <p:sldId id="358" r:id="rId4"/>
    <p:sldId id="363" r:id="rId5"/>
    <p:sldId id="430" r:id="rId6"/>
    <p:sldId id="432" r:id="rId7"/>
    <p:sldId id="433" r:id="rId8"/>
    <p:sldId id="436" r:id="rId9"/>
    <p:sldId id="534" r:id="rId10"/>
    <p:sldId id="437" r:id="rId11"/>
    <p:sldId id="438" r:id="rId12"/>
    <p:sldId id="439" r:id="rId13"/>
    <p:sldId id="440" r:id="rId14"/>
    <p:sldId id="441" r:id="rId15"/>
    <p:sldId id="442" r:id="rId16"/>
    <p:sldId id="447" r:id="rId17"/>
    <p:sldId id="533" r:id="rId18"/>
    <p:sldId id="443" r:id="rId19"/>
    <p:sldId id="431" r:id="rId20"/>
    <p:sldId id="444" r:id="rId21"/>
    <p:sldId id="307" r:id="rId22"/>
    <p:sldId id="361" r:id="rId23"/>
    <p:sldId id="362" r:id="rId24"/>
    <p:sldId id="421" r:id="rId25"/>
    <p:sldId id="359" r:id="rId26"/>
    <p:sldId id="262" r:id="rId27"/>
    <p:sldId id="263" r:id="rId28"/>
    <p:sldId id="264" r:id="rId29"/>
    <p:sldId id="265" r:id="rId30"/>
    <p:sldId id="371" r:id="rId31"/>
    <p:sldId id="494" r:id="rId32"/>
    <p:sldId id="266" r:id="rId33"/>
    <p:sldId id="372" r:id="rId34"/>
    <p:sldId id="373" r:id="rId35"/>
    <p:sldId id="374" r:id="rId36"/>
    <p:sldId id="267" r:id="rId37"/>
    <p:sldId id="416" r:id="rId38"/>
    <p:sldId id="501" r:id="rId39"/>
    <p:sldId id="502" r:id="rId40"/>
    <p:sldId id="418" r:id="rId41"/>
    <p:sldId id="419" r:id="rId42"/>
    <p:sldId id="505" r:id="rId43"/>
    <p:sldId id="376" r:id="rId44"/>
    <p:sldId id="284" r:id="rId45"/>
    <p:sldId id="345" r:id="rId46"/>
    <p:sldId id="346" r:id="rId47"/>
    <p:sldId id="347" r:id="rId48"/>
    <p:sldId id="379" r:id="rId49"/>
    <p:sldId id="506" r:id="rId50"/>
    <p:sldId id="286" r:id="rId51"/>
    <p:sldId id="520" r:id="rId52"/>
    <p:sldId id="521" r:id="rId53"/>
    <p:sldId id="522" r:id="rId54"/>
    <p:sldId id="523" r:id="rId55"/>
    <p:sldId id="323" r:id="rId56"/>
    <p:sldId id="525" r:id="rId57"/>
    <p:sldId id="526" r:id="rId58"/>
    <p:sldId id="287" r:id="rId59"/>
    <p:sldId id="529" r:id="rId60"/>
    <p:sldId id="393" r:id="rId61"/>
    <p:sldId id="288" r:id="rId62"/>
    <p:sldId id="397" r:id="rId63"/>
    <p:sldId id="273" r:id="rId64"/>
    <p:sldId id="274" r:id="rId65"/>
    <p:sldId id="275" r:id="rId66"/>
    <p:sldId id="276" r:id="rId67"/>
    <p:sldId id="277" r:id="rId68"/>
    <p:sldId id="278" r:id="rId69"/>
    <p:sldId id="414" r:id="rId70"/>
    <p:sldId id="423" r:id="rId71"/>
    <p:sldId id="536" r:id="rId72"/>
    <p:sldId id="537" r:id="rId73"/>
    <p:sldId id="538" r:id="rId74"/>
    <p:sldId id="539" r:id="rId75"/>
    <p:sldId id="303" r:id="rId76"/>
    <p:sldId id="304" r:id="rId77"/>
    <p:sldId id="540" r:id="rId78"/>
    <p:sldId id="541" r:id="rId79"/>
    <p:sldId id="542" r:id="rId80"/>
    <p:sldId id="352" r:id="rId81"/>
    <p:sldId id="543" r:id="rId82"/>
    <p:sldId id="545" r:id="rId83"/>
    <p:sldId id="546" r:id="rId84"/>
    <p:sldId id="547" r:id="rId85"/>
    <p:sldId id="548" r:id="rId86"/>
    <p:sldId id="549" r:id="rId87"/>
    <p:sldId id="550" r:id="rId88"/>
    <p:sldId id="578" r:id="rId89"/>
    <p:sldId id="580" r:id="rId90"/>
    <p:sldId id="581" r:id="rId91"/>
    <p:sldId id="582" r:id="rId92"/>
    <p:sldId id="583" r:id="rId93"/>
    <p:sldId id="584" r:id="rId94"/>
    <p:sldId id="585" r:id="rId95"/>
    <p:sldId id="360" r:id="rId96"/>
    <p:sldId id="586" r:id="rId97"/>
    <p:sldId id="587" r:id="rId98"/>
    <p:sldId id="299" r:id="rId99"/>
    <p:sldId id="588" r:id="rId100"/>
    <p:sldId id="305" r:id="rId101"/>
    <p:sldId id="590" r:id="rId102"/>
    <p:sldId id="612" r:id="rId103"/>
    <p:sldId id="591" r:id="rId104"/>
    <p:sldId id="592" r:id="rId105"/>
    <p:sldId id="593" r:id="rId106"/>
    <p:sldId id="594" r:id="rId107"/>
    <p:sldId id="613" r:id="rId108"/>
    <p:sldId id="597" r:id="rId109"/>
    <p:sldId id="598" r:id="rId110"/>
    <p:sldId id="599" r:id="rId111"/>
    <p:sldId id="600" r:id="rId112"/>
    <p:sldId id="602" r:id="rId113"/>
    <p:sldId id="603" r:id="rId114"/>
    <p:sldId id="317" r:id="rId115"/>
    <p:sldId id="605" r:id="rId116"/>
    <p:sldId id="606" r:id="rId117"/>
    <p:sldId id="607" r:id="rId118"/>
    <p:sldId id="370" r:id="rId119"/>
    <p:sldId id="381" r:id="rId120"/>
    <p:sldId id="608" r:id="rId121"/>
    <p:sldId id="365" r:id="rId122"/>
    <p:sldId id="367" r:id="rId123"/>
    <p:sldId id="368" r:id="rId124"/>
    <p:sldId id="611" r:id="rId125"/>
    <p:sldId id="614" r:id="rId126"/>
    <p:sldId id="615" r:id="rId127"/>
    <p:sldId id="366" r:id="rId128"/>
    <p:sldId id="616" r:id="rId129"/>
    <p:sldId id="617" r:id="rId130"/>
    <p:sldId id="369" r:id="rId131"/>
    <p:sldId id="618" r:id="rId132"/>
    <p:sldId id="619" r:id="rId133"/>
    <p:sldId id="620" r:id="rId134"/>
    <p:sldId id="621" r:id="rId135"/>
    <p:sldId id="622" r:id="rId136"/>
    <p:sldId id="623" r:id="rId137"/>
    <p:sldId id="2373" r:id="rId138"/>
    <p:sldId id="279" r:id="rId139"/>
    <p:sldId id="283" r:id="rId140"/>
    <p:sldId id="391" r:id="rId141"/>
    <p:sldId id="387" r:id="rId142"/>
    <p:sldId id="385" r:id="rId143"/>
    <p:sldId id="532" r:id="rId144"/>
    <p:sldId id="2374" r:id="rId145"/>
  </p:sldIdLst>
  <p:sldSz cx="12133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2">
          <p15:clr>
            <a:srgbClr val="A4A3A4"/>
          </p15:clr>
        </p15:guide>
        <p15:guide id="3" pos="827">
          <p15:clr>
            <a:srgbClr val="A4A3A4"/>
          </p15:clr>
        </p15:guide>
        <p15:guide id="4" pos="3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CE7"/>
    <a:srgbClr val="A2E4E6"/>
    <a:srgbClr val="38B2C2"/>
    <a:srgbClr val="489BE0"/>
    <a:srgbClr val="434343"/>
    <a:srgbClr val="D1F0FB"/>
    <a:srgbClr val="59C1CF"/>
    <a:srgbClr val="48C6EF"/>
    <a:srgbClr val="4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1"/>
    <p:restoredTop sz="94366" autoAdjust="0"/>
  </p:normalViewPr>
  <p:slideViewPr>
    <p:cSldViewPr>
      <p:cViewPr varScale="1">
        <p:scale>
          <a:sx n="82" d="100"/>
          <a:sy n="82" d="100"/>
        </p:scale>
        <p:origin x="192" y="376"/>
      </p:cViewPr>
      <p:guideLst>
        <p:guide orient="horz" pos="2160"/>
        <p:guide pos="3822"/>
        <p:guide pos="827"/>
        <p:guide pos="3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43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79530B-DDFF-5149-97D7-5E5E7B0EA2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AA293-B8BF-9B41-9F06-D602AB83FB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CA0-BB88-C345-8200-43702FCA65A2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4C2D6-991E-CF4A-BC10-FA9DB9DC6E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37B0E-EC4F-3443-9D32-E6295A8622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68EF5-1B76-AF4D-A317-E33C5641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7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B4D-F13F-4604-BACF-58C6396B3595}" type="datetimeFigureOut">
              <a:rPr lang="ko-KR" altLang="en-US" smtClean="0"/>
              <a:t>2022. 6. 17.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1143000"/>
            <a:ext cx="5461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E06F-517F-40F5-A343-6202DEE3E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8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86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8924F-BD3C-4659-BF99-4388232CF98C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2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 err="1"/>
              <a:t>TypeError</a:t>
            </a:r>
            <a:r>
              <a:rPr lang="en-US" altLang="ko-KR" dirty="0"/>
              <a:t>: '</a:t>
            </a:r>
            <a:r>
              <a:rPr lang="en-US" altLang="ko-KR" dirty="0" err="1"/>
              <a:t>str</a:t>
            </a:r>
            <a:r>
              <a:rPr lang="en-US" altLang="ko-KR" dirty="0"/>
              <a:t>' object is not callable”</a:t>
            </a:r>
            <a:r>
              <a:rPr lang="ko-KR" altLang="en-US" dirty="0"/>
              <a:t>가 나올 수 있음</a:t>
            </a:r>
            <a:r>
              <a:rPr lang="en-US" altLang="ko-KR" dirty="0"/>
              <a:t>.</a:t>
            </a:r>
            <a:r>
              <a:rPr lang="ko-KR" altLang="en-US" dirty="0"/>
              <a:t> 이때는 </a:t>
            </a:r>
            <a:r>
              <a:rPr lang="en-US" altLang="ko-KR" dirty="0"/>
              <a:t>reset</a:t>
            </a:r>
            <a:r>
              <a:rPr lang="ko-KR" altLang="en-US" dirty="0"/>
              <a:t>할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3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6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7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출력화면</a:t>
            </a:r>
            <a:r>
              <a:rPr lang="ko-KR" altLang="en-US" dirty="0"/>
              <a:t> 결과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(window</a:t>
            </a:r>
            <a:r>
              <a:rPr lang="ko-KR" altLang="en-US" dirty="0"/>
              <a:t>와 </a:t>
            </a:r>
            <a:r>
              <a:rPr lang="en-US" altLang="ko-KR" dirty="0"/>
              <a:t>mac</a:t>
            </a:r>
            <a:r>
              <a:rPr lang="ko-KR" altLang="en-US" dirty="0"/>
              <a:t>이 다른가</a:t>
            </a:r>
            <a:r>
              <a:rPr lang="en-US" altLang="ko-KR" dirty="0"/>
              <a:t>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9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6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1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8500" y="1143000"/>
            <a:ext cx="5461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2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1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ko-KR" altLang="en-US" dirty="0"/>
              <a:t>장 없음 만들거나 삭제해야 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3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UTF-8 </a:t>
            </a:r>
            <a:r>
              <a:rPr lang="ko-KR" altLang="en-US" dirty="0" err="1"/>
              <a:t>인코딩에</a:t>
            </a:r>
            <a:r>
              <a:rPr lang="ko-KR" altLang="en-US" dirty="0"/>
              <a:t> 대한 설명 필요</a:t>
            </a:r>
            <a:r>
              <a:rPr lang="en-US" altLang="ko-KR" dirty="0"/>
              <a:t>(?)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51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1015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1" y="2700687"/>
            <a:ext cx="9999377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차시명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179822" y="2252166"/>
            <a:ext cx="2447925" cy="448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주차명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0885748-236B-4338-9D70-05CEDA313CC6}"/>
              </a:ext>
            </a:extLst>
          </p:cNvPr>
          <p:cNvSpPr txBox="1">
            <a:spLocks/>
          </p:cNvSpPr>
          <p:nvPr userDrawn="1"/>
        </p:nvSpPr>
        <p:spPr>
          <a:xfrm>
            <a:off x="1187437" y="465005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D75D56B-29FA-40FD-9EF2-CE77D417F0DF}"/>
              </a:ext>
            </a:extLst>
          </p:cNvPr>
          <p:cNvSpPr txBox="1">
            <a:spLocks/>
          </p:cNvSpPr>
          <p:nvPr userDrawn="1"/>
        </p:nvSpPr>
        <p:spPr>
          <a:xfrm>
            <a:off x="1187437" y="4102113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2C4337-8D5B-B149-810E-0159B0488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1" y="1224357"/>
            <a:ext cx="10966604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1" y="467729"/>
            <a:ext cx="10966604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19949" y="6382531"/>
            <a:ext cx="2729984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29863-D4C0-3244-BEE9-9C00CDAB041D}"/>
              </a:ext>
            </a:extLst>
          </p:cNvPr>
          <p:cNvSpPr txBox="1"/>
          <p:nvPr userDrawn="1"/>
        </p:nvSpPr>
        <p:spPr>
          <a:xfrm>
            <a:off x="4179734" y="6345855"/>
            <a:ext cx="2947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데이터프로그래밍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(Data Programming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88231" y="1988840"/>
            <a:ext cx="8921668" cy="3808412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571500">
              <a:lnSpc>
                <a:spcPct val="150000"/>
              </a:lnSpc>
              <a:buFont typeface="Wingdings" panose="05000000000000000000" pitchFamily="2" charset="2"/>
              <a:buChar char="§"/>
              <a:defRPr sz="3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 01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02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03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04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66477" y="500423"/>
            <a:ext cx="8921668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51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-29370" y="0"/>
            <a:ext cx="12162633" cy="6957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70" y="-4640"/>
            <a:ext cx="12227757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-4640"/>
            <a:ext cx="9734968" cy="96666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5"/>
              </a:buBlip>
              <a:defRPr sz="2400" b="1">
                <a:solidFill>
                  <a:srgbClr val="434343"/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000" b="1">
                <a:solidFill>
                  <a:srgbClr val="434343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1800">
                <a:solidFill>
                  <a:srgbClr val="434343"/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CDBFEF-8882-48BA-9F69-5FD35DE99ADD}"/>
              </a:ext>
            </a:extLst>
          </p:cNvPr>
          <p:cNvSpPr/>
          <p:nvPr userDrawn="1"/>
        </p:nvSpPr>
        <p:spPr>
          <a:xfrm>
            <a:off x="57151" y="6309320"/>
            <a:ext cx="608880" cy="4976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034438-0BED-4997-AA85-F373B9DF9460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69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68" y="-4640"/>
            <a:ext cx="12227756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0"/>
            <a:ext cx="9734967" cy="962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6E3DC5-87E7-4A54-A92C-6C91E72C0A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4"/>
              </a:buBlip>
              <a:defRPr sz="28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20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</p:spTree>
    <p:extLst>
      <p:ext uri="{BB962C8B-B14F-4D97-AF65-F5344CB8AC3E}">
        <p14:creationId xmlns:p14="http://schemas.microsoft.com/office/powerpoint/2010/main" val="30398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81569" y="2276872"/>
            <a:ext cx="10660616" cy="1768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1 – 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DD365C7-F259-4157-BC86-DBBF2BC84E76}"/>
              </a:ext>
            </a:extLst>
          </p:cNvPr>
          <p:cNvSpPr txBox="1">
            <a:spLocks/>
          </p:cNvSpPr>
          <p:nvPr userDrawn="1"/>
        </p:nvSpPr>
        <p:spPr>
          <a:xfrm>
            <a:off x="1181569" y="126876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AF37C8B-C676-5C45-8BCF-CB5C3B2F7E39}"/>
              </a:ext>
            </a:extLst>
          </p:cNvPr>
          <p:cNvSpPr txBox="1">
            <a:spLocks/>
          </p:cNvSpPr>
          <p:nvPr userDrawn="1"/>
        </p:nvSpPr>
        <p:spPr>
          <a:xfrm>
            <a:off x="1181569" y="2077737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25B5-C5C3-498D-82C1-767B317061B5}"/>
              </a:ext>
            </a:extLst>
          </p:cNvPr>
          <p:cNvSpPr txBox="1"/>
          <p:nvPr userDrawn="1"/>
        </p:nvSpPr>
        <p:spPr>
          <a:xfrm>
            <a:off x="1026071" y="2636912"/>
            <a:ext cx="6087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26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333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6" y="0"/>
            <a:ext cx="9099947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78123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201" y="815691"/>
            <a:ext cx="11300866" cy="1325563"/>
          </a:xfrm>
        </p:spPr>
        <p:txBody>
          <a:bodyPr>
            <a:no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31" y="491911"/>
            <a:ext cx="2327895" cy="369332"/>
          </a:xfrm>
        </p:spPr>
        <p:txBody>
          <a:bodyPr>
            <a:normAutofit/>
          </a:bodyPr>
          <a:lstStyle>
            <a:lvl1pPr marL="0" indent="0">
              <a:buNone/>
              <a:defRPr sz="199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5005" indent="0">
              <a:buNone/>
              <a:defRPr/>
            </a:lvl2pPr>
            <a:lvl3pPr marL="910011" indent="0">
              <a:buNone/>
              <a:defRPr/>
            </a:lvl3pPr>
            <a:lvl4pPr marL="1365016" indent="0">
              <a:buNone/>
              <a:defRPr/>
            </a:lvl4pPr>
            <a:lvl5pPr marL="1820022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6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924145" y="4152770"/>
            <a:ext cx="6066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388" dirty="0">
                <a:solidFill>
                  <a:schemeClr val="bg1"/>
                </a:solidFill>
                <a:latin typeface="+mj-ea"/>
                <a:ea typeface="+mj-ea"/>
              </a:rPr>
              <a:t>Computational Thinking</a:t>
            </a:r>
          </a:p>
          <a:p>
            <a:r>
              <a:rPr lang="en" altLang="ko-Kore-KR" sz="1592" dirty="0">
                <a:solidFill>
                  <a:schemeClr val="bg1"/>
                </a:solidFill>
                <a:latin typeface="+mj-ea"/>
                <a:ea typeface="+mj-ea"/>
              </a:rPr>
              <a:t>YONSEI MIRAE CAMPUS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9" y="2915752"/>
            <a:ext cx="10350208" cy="1325563"/>
          </a:xfrm>
        </p:spPr>
        <p:txBody>
          <a:bodyPr anchor="b">
            <a:norm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4286CF-FDAD-D245-AD3D-683FBB86A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3836"/>
            <a:ext cx="12140050" cy="686183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A2F2CA-0FE1-D644-95BC-CC292BD25550}"/>
              </a:ext>
            </a:extLst>
          </p:cNvPr>
          <p:cNvSpPr txBox="1">
            <a:spLocks/>
          </p:cNvSpPr>
          <p:nvPr userDrawn="1"/>
        </p:nvSpPr>
        <p:spPr>
          <a:xfrm>
            <a:off x="8819950" y="6382530"/>
            <a:ext cx="2729984" cy="240323"/>
          </a:xfrm>
          <a:prstGeom prst="rect">
            <a:avLst/>
          </a:prstGeom>
        </p:spPr>
        <p:txBody>
          <a:bodyPr vert="horz" lIns="90999" tIns="45500" rIns="90999" bIns="4550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194" smtClean="0">
                <a:latin typeface="+mj-ea"/>
                <a:ea typeface="+mj-ea"/>
              </a:rPr>
              <a:pPr/>
              <a:t>‹#›</a:t>
            </a:fld>
            <a:endParaRPr lang="ko-KR" altLang="en-US" sz="896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E41FB-EC66-E744-B890-445AF4F3AFE0}"/>
              </a:ext>
            </a:extLst>
          </p:cNvPr>
          <p:cNvSpPr txBox="1"/>
          <p:nvPr userDrawn="1"/>
        </p:nvSpPr>
        <p:spPr>
          <a:xfrm>
            <a:off x="4179734" y="6345854"/>
            <a:ext cx="283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컴퓨팅 사고 </a:t>
            </a:r>
            <a:r>
              <a:rPr kumimoji="1" lang="en-US" altLang="ko-KR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(Computational Thinking)</a:t>
            </a:r>
            <a:endParaRPr kumimoji="1" lang="ko-Kore-KR" altLang="en-US" sz="1194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776273C-5080-C74D-8C73-035B1D3B5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330" y="467729"/>
            <a:ext cx="10966604" cy="486508"/>
          </a:xfrm>
        </p:spPr>
        <p:txBody>
          <a:bodyPr>
            <a:normAutofit/>
          </a:bodyPr>
          <a:lstStyle>
            <a:lvl1pPr>
              <a:defRPr sz="2787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BF4A53-AE80-4DA6-B13E-B44736D14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59" t="31106" r="18013" b="15443"/>
          <a:stretch/>
        </p:blipFill>
        <p:spPr>
          <a:xfrm>
            <a:off x="3122799" y="1957516"/>
            <a:ext cx="5887666" cy="36676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8BB7A-FDBB-194C-88C4-DF51A58829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0" y="1224356"/>
            <a:ext cx="10966604" cy="4977617"/>
          </a:xfrm>
        </p:spPr>
        <p:txBody>
          <a:bodyPr>
            <a:normAutofit/>
          </a:bodyPr>
          <a:lstStyle>
            <a:lvl1pPr marL="227503" indent="-227503" latinLnBrk="0">
              <a:lnSpc>
                <a:spcPct val="150000"/>
              </a:lnSpc>
              <a:buFont typeface="Wingdings" panose="05000000000000000000" pitchFamily="2" charset="2"/>
              <a:buChar char="u"/>
              <a:defRPr sz="1990">
                <a:latin typeface="+mj-ea"/>
                <a:ea typeface="+mj-ea"/>
              </a:defRPr>
            </a:lvl1pPr>
            <a:lvl2pPr marL="537159" indent="-227503" latinLnBrk="0">
              <a:lnSpc>
                <a:spcPct val="150000"/>
              </a:lnSpc>
              <a:buFont typeface="Wingdings" panose="05000000000000000000" pitchFamily="2" charset="2"/>
              <a:buChar char="§"/>
              <a:defRPr sz="1791">
                <a:latin typeface="+mj-ea"/>
                <a:ea typeface="+mj-ea"/>
              </a:defRPr>
            </a:lvl2pPr>
            <a:lvl3pPr marL="892633" indent="-227503" latinLnBrk="0">
              <a:lnSpc>
                <a:spcPct val="150000"/>
              </a:lnSpc>
              <a:defRPr sz="1592">
                <a:latin typeface="+mj-ea"/>
                <a:ea typeface="+mj-ea"/>
              </a:defRPr>
            </a:lvl3pPr>
            <a:lvl4pPr marL="1161212" indent="-227503" latinLnBrk="0">
              <a:lnSpc>
                <a:spcPct val="150000"/>
              </a:lnSpc>
              <a:buFont typeface="Wingdings" panose="05000000000000000000" pitchFamily="2" charset="2"/>
              <a:buChar char="ü"/>
              <a:defRPr sz="1393">
                <a:latin typeface="+mj-ea"/>
                <a:ea typeface="+mj-ea"/>
              </a:defRPr>
            </a:lvl4pPr>
            <a:lvl5pPr marL="1429792" indent="-227503" latinLnBrk="0">
              <a:lnSpc>
                <a:spcPct val="150000"/>
              </a:lnSpc>
              <a:buFont typeface="Wingdings" panose="05000000000000000000" pitchFamily="2" charset="2"/>
              <a:buChar char="Ø"/>
              <a:defRPr sz="1194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3" y="274638"/>
            <a:ext cx="109199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3" y="1600201"/>
            <a:ext cx="109199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3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34FF9-2DA2-4B6D-B562-2E916E381010}" type="datetimeFigureOut">
              <a:rPr lang="ko-KR" altLang="en-US" smtClean="0"/>
              <a:t>2022. 6. 17.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2" y="6356351"/>
            <a:ext cx="384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5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3AD9-F01C-432D-944D-B70B1479B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0" r:id="rId4"/>
    <p:sldLayoutId id="2147483662" r:id="rId5"/>
    <p:sldLayoutId id="2147483661" r:id="rId6"/>
    <p:sldLayoutId id="2147483663" r:id="rId7"/>
    <p:sldLayoutId id="2147483665" r:id="rId8"/>
    <p:sldLayoutId id="2147483667" r:id="rId9"/>
    <p:sldLayoutId id="2147483668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3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3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://www.jetbrains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4.png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5BBAD0-063F-024D-A3C9-17D6F0AF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파이썬프로그래밍</a:t>
            </a:r>
            <a:r>
              <a:rPr kumimoji="1" lang="ko-KR" altLang="en-US" dirty="0"/>
              <a:t> 기초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2096-0379-8141-A1E2-0F3A7222B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PART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9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환경 </a:t>
            </a:r>
            <a:r>
              <a:rPr lang="en-US" altLang="ko-KR" dirty="0"/>
              <a:t>: </a:t>
            </a:r>
            <a:r>
              <a:rPr lang="ko-KR" altLang="en-US" dirty="0"/>
              <a:t>대화형 모드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바탕화면 또는 윈도우 메뉴에서 </a:t>
            </a:r>
            <a:r>
              <a:rPr lang="en-US" altLang="ko-KR" sz="2000" dirty="0">
                <a:solidFill>
                  <a:srgbClr val="00B050"/>
                </a:solidFill>
              </a:rPr>
              <a:t>IDLE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간단하고 짧은 코드는 대화형 모드에서 작성 </a:t>
            </a:r>
            <a:r>
              <a:rPr lang="en-US" altLang="ko-KR" sz="1800" dirty="0"/>
              <a:t>(</a:t>
            </a:r>
            <a:r>
              <a:rPr lang="ko-KR" altLang="en-US" sz="1800" dirty="0"/>
              <a:t>명령을 하나씩 실행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&gt;&gt;&gt; </a:t>
            </a:r>
            <a:r>
              <a:rPr lang="ko-KR" altLang="en-US" sz="1800" dirty="0"/>
              <a:t>코드 작성 후 </a:t>
            </a:r>
            <a:r>
              <a:rPr lang="ko-KR" altLang="en-US" sz="1800" dirty="0" err="1"/>
              <a:t>엔터</a:t>
            </a:r>
            <a:r>
              <a:rPr lang="ko-KR" altLang="en-US" sz="1800" dirty="0"/>
              <a:t> 키를 누르면 바로 결과 확인</a:t>
            </a:r>
            <a:endParaRPr lang="en-US" altLang="ko-KR" sz="1800" dirty="0"/>
          </a:p>
          <a:p>
            <a:pPr lvl="1"/>
            <a:r>
              <a:rPr lang="ko-KR" altLang="en-US" sz="1800" dirty="0"/>
              <a:t>간단한 명령 결과를 확인하거나 테스트하는데 편리 함</a:t>
            </a:r>
            <a:endParaRPr lang="en-US" altLang="ko-KR" sz="1800" dirty="0"/>
          </a:p>
          <a:p>
            <a:pPr lvl="1"/>
            <a:r>
              <a:rPr lang="ko-KR" altLang="en-US" sz="1800" dirty="0"/>
              <a:t>여러 라인으로 구성되는 프로그램 작성이 불편하고 프로그램 형태로 저장이 안 됨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AFDC9040-29FA-4915-8912-B01235592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99" t="25200" r="6551" b="20888"/>
          <a:stretch/>
        </p:blipFill>
        <p:spPr>
          <a:xfrm>
            <a:off x="9223838" y="3490111"/>
            <a:ext cx="2497997" cy="1886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2D9495-109E-544F-2103-E9B3FCAC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70" y="1714334"/>
            <a:ext cx="8470461" cy="2434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451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출력 함수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모니터 화면에 결과물을 출력하기 위해서는 </a:t>
            </a:r>
            <a:r>
              <a:rPr lang="en-US" altLang="ko-KR" sz="2000" dirty="0"/>
              <a:t>print()</a:t>
            </a:r>
            <a:r>
              <a:rPr lang="ko-KR" altLang="en-US" sz="2000" dirty="0"/>
              <a:t>함수를 사용</a:t>
            </a:r>
            <a:endParaRPr lang="en-US" altLang="ko-KR" sz="2000" dirty="0"/>
          </a:p>
          <a:p>
            <a:r>
              <a:rPr lang="en-US" altLang="ko-KR" sz="2000" dirty="0"/>
              <a:t>print( )</a:t>
            </a:r>
          </a:p>
          <a:p>
            <a:pPr lvl="1"/>
            <a:r>
              <a:rPr lang="ko-KR" altLang="en-US" sz="1800" dirty="0"/>
              <a:t>함수의 인수를 모두 문자열로 바꾸어 화면에 출력한다</a:t>
            </a:r>
            <a:endParaRPr lang="en-US" altLang="ko-KR" sz="1800" dirty="0"/>
          </a:p>
          <a:p>
            <a:pPr lvl="1"/>
            <a:r>
              <a:rPr lang="ko-KR" altLang="en-US" sz="1800" dirty="0"/>
              <a:t>함수의 인수</a:t>
            </a:r>
            <a:r>
              <a:rPr lang="en-US" altLang="ko-KR" sz="1800" dirty="0"/>
              <a:t>: </a:t>
            </a:r>
            <a:r>
              <a:rPr lang="ko-KR" altLang="en-US" sz="1800" dirty="0"/>
              <a:t>출력하고자 하는 </a:t>
            </a:r>
            <a:r>
              <a:rPr lang="en-US" altLang="ko-KR" sz="1800" dirty="0"/>
              <a:t>object</a:t>
            </a:r>
            <a:r>
              <a:rPr lang="ko-KR" altLang="en-US" sz="1800" dirty="0"/>
              <a:t>들</a:t>
            </a:r>
            <a:endParaRPr lang="en-US" altLang="ko-KR" sz="1800" dirty="0"/>
          </a:p>
          <a:p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변수 출력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610247" y="3284984"/>
            <a:ext cx="5271761" cy="3409879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+mn-lt"/>
              </a:rPr>
              <a:t>&gt;&gt;&gt; a = 2</a:t>
            </a:r>
          </a:p>
          <a:p>
            <a:r>
              <a:rPr lang="en-US" altLang="ko-KR" dirty="0">
                <a:latin typeface="+mn-lt"/>
              </a:rPr>
              <a:t>&gt;&gt;&gt; b = 3.14</a:t>
            </a:r>
          </a:p>
          <a:p>
            <a:r>
              <a:rPr lang="en-US" altLang="ko-KR" dirty="0">
                <a:latin typeface="+mn-lt"/>
              </a:rPr>
              <a:t>&gt;&gt;&gt; c = '3.14'</a:t>
            </a:r>
          </a:p>
          <a:p>
            <a:r>
              <a:rPr lang="en-US" altLang="ko-KR" dirty="0">
                <a:latin typeface="+mn-lt"/>
              </a:rPr>
              <a:t>&gt;&gt;&gt; print(a)</a:t>
            </a:r>
          </a:p>
          <a:p>
            <a:r>
              <a:rPr lang="en-US" altLang="ko-KR" dirty="0">
                <a:latin typeface="+mn-lt"/>
              </a:rPr>
              <a:t>2</a:t>
            </a:r>
          </a:p>
          <a:p>
            <a:r>
              <a:rPr lang="en-US" altLang="ko-KR" dirty="0">
                <a:latin typeface="+mn-lt"/>
              </a:rPr>
              <a:t>&gt;&gt;&gt; print(b)</a:t>
            </a:r>
          </a:p>
          <a:p>
            <a:r>
              <a:rPr lang="en-US" altLang="ko-KR" dirty="0">
                <a:latin typeface="+mn-lt"/>
              </a:rPr>
              <a:t>3.14</a:t>
            </a:r>
          </a:p>
          <a:p>
            <a:r>
              <a:rPr lang="en-US" altLang="ko-KR" dirty="0">
                <a:latin typeface="+mn-lt"/>
              </a:rPr>
              <a:t>&gt;&gt;&gt; print(c)</a:t>
            </a:r>
          </a:p>
          <a:p>
            <a:r>
              <a:rPr lang="en-US" altLang="ko-KR" dirty="0">
                <a:latin typeface="+mn-lt"/>
              </a:rPr>
              <a:t>3.14</a:t>
            </a:r>
          </a:p>
          <a:p>
            <a:r>
              <a:rPr lang="en-US" altLang="ko-KR" dirty="0">
                <a:latin typeface="+mn-lt"/>
              </a:rPr>
              <a:t>&gt;&gt;&gt; print(a, b, c)	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콤마는 띄어쓰기를 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2 3.14 3.14</a:t>
            </a:r>
          </a:p>
          <a:p>
            <a:r>
              <a:rPr lang="en-US" altLang="ko-KR" dirty="0">
                <a:latin typeface="+mn-lt"/>
              </a:rPr>
              <a:t>&gt;&gt;&gt;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7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콤마</a:t>
            </a:r>
            <a:r>
              <a:rPr lang="en-US" altLang="ko-KR" sz="2000" dirty="0"/>
              <a:t>( , )</a:t>
            </a:r>
            <a:r>
              <a:rPr lang="ko-KR" altLang="en-US" sz="2000" dirty="0"/>
              <a:t>를 분리 기호로 여러 개를 함께 출력</a:t>
            </a:r>
            <a:r>
              <a:rPr lang="en-US" altLang="ko-KR" sz="2000" dirty="0"/>
              <a:t>. </a:t>
            </a:r>
            <a:r>
              <a:rPr lang="ko-KR" altLang="en-US" sz="2000" dirty="0"/>
              <a:t>각 항목 사이에는 빈 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5086" y="1832715"/>
            <a:ext cx="3645579" cy="777986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nb-NO" altLang="ko-KR" dirty="0">
                <a:solidFill>
                  <a:schemeClr val="tx1"/>
                </a:solidFill>
              </a:rPr>
              <a:t>print("</a:t>
            </a:r>
            <a:r>
              <a:rPr lang="en-US" altLang="ko-KR" dirty="0">
                <a:solidFill>
                  <a:schemeClr val="tx1"/>
                </a:solidFill>
              </a:rPr>
              <a:t>number"</a:t>
            </a:r>
            <a:r>
              <a:rPr lang="nb-NO" altLang="ko-KR" dirty="0">
                <a:solidFill>
                  <a:srgbClr val="C00000"/>
                </a:solidFill>
              </a:rPr>
              <a:t>,</a:t>
            </a:r>
            <a:r>
              <a:rPr lang="nb-NO" altLang="ko-KR" dirty="0">
                <a:solidFill>
                  <a:schemeClr val="tx1"/>
                </a:solidFill>
              </a:rPr>
              <a:t> 12</a:t>
            </a:r>
            <a:r>
              <a:rPr lang="nb-NO" altLang="ko-KR" dirty="0">
                <a:solidFill>
                  <a:srgbClr val="C00000"/>
                </a:solidFill>
              </a:rPr>
              <a:t>,</a:t>
            </a:r>
            <a:r>
              <a:rPr lang="nb-NO" altLang="ko-KR" dirty="0">
                <a:solidFill>
                  <a:schemeClr val="tx1"/>
                </a:solidFill>
              </a:rPr>
              <a:t> 13)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number 12 13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41623" y="2381073"/>
            <a:ext cx="1839552" cy="542661"/>
            <a:chOff x="1579634" y="1446964"/>
            <a:chExt cx="1848457" cy="545288"/>
          </a:xfrm>
        </p:grpSpPr>
        <p:grpSp>
          <p:nvGrpSpPr>
            <p:cNvPr id="7" name="그룹 6"/>
            <p:cNvGrpSpPr/>
            <p:nvPr/>
          </p:nvGrpSpPr>
          <p:grpSpPr>
            <a:xfrm>
              <a:off x="1579634" y="1446964"/>
              <a:ext cx="438567" cy="133200"/>
              <a:chOff x="1579634" y="1416981"/>
              <a:chExt cx="438567" cy="272932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579634" y="1416981"/>
                <a:ext cx="104400" cy="2729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913462" y="1417612"/>
                <a:ext cx="104739" cy="2697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</p:grpSp>
        <p:cxnSp>
          <p:nvCxnSpPr>
            <p:cNvPr id="8" name="직선 화살표 연결선 7"/>
            <p:cNvCxnSpPr/>
            <p:nvPr/>
          </p:nvCxnSpPr>
          <p:spPr>
            <a:xfrm flipH="1" flipV="1">
              <a:off x="1640521" y="1625945"/>
              <a:ext cx="377680" cy="20105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65831" y="1653698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92" b="1" dirty="0">
                  <a:solidFill>
                    <a:schemeClr val="accent2">
                      <a:lumMod val="75000"/>
                    </a:schemeClr>
                  </a:solidFill>
                </a:rPr>
                <a:t>빈칸이 추가됨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5954" y="2975503"/>
            <a:ext cx="7765267" cy="78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92" dirty="0"/>
              <a:t>- </a:t>
            </a:r>
            <a:r>
              <a:rPr lang="ko-KR" altLang="en-US" sz="1592" dirty="0" err="1"/>
              <a:t>출력함수의</a:t>
            </a:r>
            <a:r>
              <a:rPr lang="ko-KR" altLang="en-US" sz="1592" dirty="0"/>
              <a:t> 인수는 문자열 </a:t>
            </a:r>
            <a:r>
              <a:rPr lang="pt-BR" altLang="ko-KR" sz="1592" dirty="0"/>
              <a:t>'</a:t>
            </a:r>
            <a:r>
              <a:rPr lang="en-US" altLang="ko-KR" sz="1592" dirty="0"/>
              <a:t>number</a:t>
            </a:r>
            <a:r>
              <a:rPr lang="pt-BR" altLang="ko-KR" sz="1592" dirty="0"/>
              <a:t>'</a:t>
            </a:r>
            <a:r>
              <a:rPr lang="ko-KR" altLang="en-US" sz="1592" dirty="0"/>
              <a:t>와 정수 </a:t>
            </a:r>
            <a:r>
              <a:rPr lang="en-US" altLang="ko-KR" sz="1592" dirty="0"/>
              <a:t>12, 13</a:t>
            </a:r>
          </a:p>
          <a:p>
            <a:pPr>
              <a:lnSpc>
                <a:spcPct val="150000"/>
              </a:lnSpc>
            </a:pPr>
            <a:r>
              <a:rPr lang="en-US" altLang="ko-KR" sz="1592" dirty="0"/>
              <a:t>- </a:t>
            </a:r>
            <a:r>
              <a:rPr lang="ko-KR" altLang="en-US" sz="1592" dirty="0"/>
              <a:t>인수 사이의 콤마</a:t>
            </a:r>
            <a:r>
              <a:rPr lang="en-US" altLang="ko-KR" sz="1592" dirty="0"/>
              <a:t>( , )</a:t>
            </a:r>
            <a:r>
              <a:rPr lang="ko-KR" altLang="en-US" sz="1592" dirty="0"/>
              <a:t>로 인해 띄어쓰기 됨 </a:t>
            </a:r>
            <a:r>
              <a:rPr lang="en-US" altLang="ko-KR" sz="1592" dirty="0"/>
              <a:t>(</a:t>
            </a:r>
            <a:r>
              <a:rPr lang="ko-KR" altLang="en-US" sz="1592" dirty="0"/>
              <a:t>인수와 인수 사이에 빈 칸 </a:t>
            </a:r>
            <a:r>
              <a:rPr lang="en-US" altLang="ko-KR" sz="1592" dirty="0"/>
              <a:t>1</a:t>
            </a:r>
            <a:r>
              <a:rPr lang="ko-KR" altLang="en-US" sz="1592" dirty="0"/>
              <a:t>개가 추가됨</a:t>
            </a:r>
            <a:r>
              <a:rPr lang="en-US" altLang="ko-KR" sz="1592" dirty="0"/>
              <a:t>)</a:t>
            </a:r>
            <a:endParaRPr lang="ko-KR" altLang="en-US" sz="1592" dirty="0"/>
          </a:p>
        </p:txBody>
      </p:sp>
      <p:sp>
        <p:nvSpPr>
          <p:cNvPr id="13" name="TextBox 12"/>
          <p:cNvSpPr txBox="1"/>
          <p:nvPr/>
        </p:nvSpPr>
        <p:spPr>
          <a:xfrm>
            <a:off x="1485953" y="3987975"/>
            <a:ext cx="9333206" cy="2321346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a = 10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print("a</a:t>
            </a:r>
            <a:r>
              <a:rPr lang="ko-KR" altLang="en-US" sz="1800" dirty="0">
                <a:solidFill>
                  <a:schemeClr val="tx1"/>
                </a:solidFill>
              </a:rPr>
              <a:t>에 저장된 값은</a:t>
            </a:r>
            <a:r>
              <a:rPr lang="en-US" altLang="ko-KR" sz="1800" dirty="0">
                <a:solidFill>
                  <a:schemeClr val="tx1"/>
                </a:solidFill>
              </a:rPr>
              <a:t>", a, "</a:t>
            </a:r>
            <a:r>
              <a:rPr lang="ko-KR" altLang="en-US" sz="1800" dirty="0">
                <a:solidFill>
                  <a:schemeClr val="tx1"/>
                </a:solidFill>
              </a:rPr>
              <a:t>입니다</a:t>
            </a:r>
            <a:r>
              <a:rPr lang="en-US" altLang="ko-KR" sz="1800" dirty="0">
                <a:solidFill>
                  <a:schemeClr val="tx1"/>
                </a:solidFill>
              </a:rPr>
              <a:t>.")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문자열과 변수 출력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a</a:t>
            </a:r>
            <a:r>
              <a:rPr lang="ko-KR" altLang="en-US" sz="1800" dirty="0">
                <a:solidFill>
                  <a:srgbClr val="0070C0"/>
                </a:solidFill>
              </a:rPr>
              <a:t>에 저장된 값은 </a:t>
            </a:r>
            <a:r>
              <a:rPr lang="en-US" altLang="ko-KR" sz="1800" dirty="0">
                <a:solidFill>
                  <a:srgbClr val="0070C0"/>
                </a:solidFill>
              </a:rPr>
              <a:t>10 </a:t>
            </a:r>
            <a:r>
              <a:rPr lang="ko-KR" altLang="en-US" sz="1800" dirty="0">
                <a:solidFill>
                  <a:srgbClr val="0070C0"/>
                </a:solidFill>
              </a:rPr>
              <a:t>입니다</a:t>
            </a:r>
            <a:r>
              <a:rPr lang="en-US" altLang="ko-KR" sz="18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print("a</a:t>
            </a:r>
            <a:r>
              <a:rPr lang="ko-KR" altLang="en-US" sz="1800" dirty="0">
                <a:solidFill>
                  <a:schemeClr val="tx1"/>
                </a:solidFill>
              </a:rPr>
              <a:t>에 저장된 값은</a:t>
            </a:r>
            <a:r>
              <a:rPr lang="en-US" altLang="ko-KR" sz="1800" dirty="0">
                <a:solidFill>
                  <a:schemeClr val="tx1"/>
                </a:solidFill>
              </a:rPr>
              <a:t>" + a + "</a:t>
            </a:r>
            <a:r>
              <a:rPr lang="ko-KR" altLang="en-US" sz="1800" dirty="0">
                <a:solidFill>
                  <a:schemeClr val="tx1"/>
                </a:solidFill>
              </a:rPr>
              <a:t>입니다</a:t>
            </a:r>
            <a:r>
              <a:rPr lang="en-US" altLang="ko-KR" sz="1800" dirty="0">
                <a:solidFill>
                  <a:schemeClr val="tx1"/>
                </a:solidFill>
              </a:rPr>
              <a:t>.") 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연산 에러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print("a</a:t>
            </a:r>
            <a:r>
              <a:rPr lang="ko-KR" altLang="en-US" sz="1800" dirty="0">
                <a:solidFill>
                  <a:schemeClr val="tx1"/>
                </a:solidFill>
              </a:rPr>
              <a:t>에 저장된 값은</a:t>
            </a:r>
            <a:r>
              <a:rPr lang="en-US" altLang="ko-KR" sz="1800" dirty="0">
                <a:solidFill>
                  <a:schemeClr val="tx1"/>
                </a:solidFill>
              </a:rPr>
              <a:t>" + </a:t>
            </a:r>
            <a:r>
              <a:rPr lang="en-US" altLang="ko-KR" sz="1800" dirty="0" err="1">
                <a:solidFill>
                  <a:schemeClr val="tx1"/>
                </a:solidFill>
              </a:rPr>
              <a:t>str</a:t>
            </a:r>
            <a:r>
              <a:rPr lang="en-US" altLang="ko-KR" sz="1800" dirty="0">
                <a:solidFill>
                  <a:schemeClr val="tx1"/>
                </a:solidFill>
              </a:rPr>
              <a:t>(a) + "</a:t>
            </a:r>
            <a:r>
              <a:rPr lang="ko-KR" altLang="en-US" sz="1800" dirty="0">
                <a:solidFill>
                  <a:schemeClr val="tx1"/>
                </a:solidFill>
              </a:rPr>
              <a:t>입니다</a:t>
            </a:r>
            <a:r>
              <a:rPr lang="en-US" altLang="ko-KR" sz="1800" dirty="0">
                <a:solidFill>
                  <a:schemeClr val="tx1"/>
                </a:solidFill>
              </a:rPr>
              <a:t>.")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문자열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개 연결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a</a:t>
            </a:r>
            <a:r>
              <a:rPr lang="ko-KR" altLang="en-US" sz="1800" dirty="0">
                <a:solidFill>
                  <a:srgbClr val="0070C0"/>
                </a:solidFill>
              </a:rPr>
              <a:t>에 저장된 값은</a:t>
            </a:r>
            <a:r>
              <a:rPr lang="en-US" altLang="ko-KR" sz="1800" dirty="0">
                <a:solidFill>
                  <a:srgbClr val="0070C0"/>
                </a:solidFill>
              </a:rPr>
              <a:t>10</a:t>
            </a:r>
            <a:r>
              <a:rPr lang="ko-KR" altLang="en-US" sz="1800" dirty="0">
                <a:solidFill>
                  <a:srgbClr val="0070C0"/>
                </a:solidFill>
              </a:rPr>
              <a:t>입니다</a:t>
            </a:r>
            <a:r>
              <a:rPr lang="en-US" altLang="ko-KR" sz="18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79165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99EFD6-3CCA-4A83-937F-BDDA7F0448B3}"/>
              </a:ext>
            </a:extLst>
          </p:cNvPr>
          <p:cNvSpPr/>
          <p:nvPr/>
        </p:nvSpPr>
        <p:spPr>
          <a:xfrm>
            <a:off x="443062" y="1052736"/>
            <a:ext cx="11024169" cy="5851351"/>
          </a:xfrm>
          <a:prstGeom prst="rect">
            <a:avLst/>
          </a:prstGeom>
          <a:solidFill>
            <a:srgbClr val="F3E7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1254" indent="-3412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print(exp1, exp2, ...)   # 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</a:rPr>
              <a:t>갯수는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개 이상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변수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숫자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문자열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수식 등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/ exp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의 결과 값을 출력 함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	print() ; print(1) ; print(1+2, "a")</a:t>
            </a:r>
          </a:p>
          <a:p>
            <a:pPr marL="341254" indent="-3412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print("a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에 저장된 값은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", a, "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)  	# exp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가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개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, a=12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가정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   	exp1 = "a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에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저장된 값은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", exp2 = 12, exp3 = "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   	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</a:rPr>
              <a:t>출력형태는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=&gt; exp1 exp2 exp3  	# exp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사이에 공백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출력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: 'a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에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저장된 값은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□12□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'</a:t>
            </a:r>
          </a:p>
          <a:p>
            <a:pPr marL="341254" indent="-3412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print("a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에 저장된 값은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 + str(a) + "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")  	# exp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가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개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  	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 = "a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 에 저장된 값은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 + str(a) + "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"   # 3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개 문자열 연결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출력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: 'a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에 저장된 값은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12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359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print( ) </a:t>
            </a:r>
            <a:r>
              <a:rPr lang="ko-KR" altLang="en-US" sz="2000" dirty="0"/>
              <a:t>함수 실행 시 항상 문자열 마지막에 </a:t>
            </a:r>
            <a:r>
              <a:rPr lang="en-US" altLang="ko-KR" sz="2000" dirty="0">
                <a:solidFill>
                  <a:srgbClr val="C00000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줄바꿈</a:t>
            </a:r>
            <a:r>
              <a:rPr lang="ko-KR" altLang="en-US" sz="2000" dirty="0"/>
              <a:t> 문자</a:t>
            </a:r>
            <a:r>
              <a:rPr lang="en-US" altLang="ko-KR" sz="2000" dirty="0"/>
              <a:t>)</a:t>
            </a:r>
            <a:r>
              <a:rPr lang="ko-KR" altLang="en-US" sz="2000" dirty="0"/>
              <a:t>가</a:t>
            </a:r>
            <a:r>
              <a:rPr lang="en-US" altLang="ko-KR" sz="2000" dirty="0"/>
              <a:t> </a:t>
            </a:r>
            <a:r>
              <a:rPr lang="ko-KR" altLang="en-US" sz="2000" dirty="0"/>
              <a:t>출력되어 줄 바꿈이 </a:t>
            </a:r>
            <a:r>
              <a:rPr lang="ko-KR" altLang="en-US" sz="2000" dirty="0" err="1"/>
              <a:t>일어남</a:t>
            </a:r>
            <a:br>
              <a:rPr lang="en-US" altLang="ko-KR" sz="2000" dirty="0"/>
            </a:b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print( ) </a:t>
            </a:r>
            <a:r>
              <a:rPr lang="ko-KR" altLang="en-US" sz="2000" dirty="0"/>
              <a:t>함수의 줄 바꿈을 방지하려면</a:t>
            </a:r>
            <a:r>
              <a:rPr lang="en-US" altLang="ko-KR" sz="2000" dirty="0"/>
              <a:t>? </a:t>
            </a:r>
            <a:r>
              <a:rPr lang="en-US" altLang="ko-KR" sz="1800" b="1" dirty="0">
                <a:solidFill>
                  <a:srgbClr val="C00000"/>
                </a:solidFill>
              </a:rPr>
              <a:t>end</a:t>
            </a:r>
            <a:r>
              <a:rPr lang="en-US" altLang="ko-KR" sz="1800" dirty="0"/>
              <a:t> </a:t>
            </a:r>
            <a:r>
              <a:rPr lang="ko-KR" altLang="en-US" sz="1800" dirty="0"/>
              <a:t>인자를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줄 바꿈 문자</a:t>
            </a:r>
            <a:r>
              <a:rPr lang="en-US" altLang="ko-KR" sz="1800" dirty="0"/>
              <a:t>(</a:t>
            </a:r>
            <a:r>
              <a:rPr lang="en-US" altLang="ko-KR" sz="1800" dirty="0">
                <a:latin typeface="Consolas" panose="020B0609020204030204" pitchFamily="49" charset="0"/>
              </a:rPr>
              <a:t>\n</a:t>
            </a:r>
            <a:r>
              <a:rPr lang="en-US" altLang="ko-KR" sz="1800" dirty="0"/>
              <a:t>)</a:t>
            </a:r>
            <a:r>
              <a:rPr lang="ko-KR" altLang="en-US" sz="1800" dirty="0"/>
              <a:t>를 새로 지정함</a:t>
            </a:r>
            <a:endParaRPr lang="en-US" altLang="ko-KR" sz="1800" dirty="0"/>
          </a:p>
          <a:p>
            <a:pPr lvl="1"/>
            <a:r>
              <a:rPr lang="en-US" altLang="ko-KR" sz="1800" dirty="0"/>
              <a:t>end </a:t>
            </a:r>
            <a:r>
              <a:rPr lang="ko-KR" altLang="en-US" sz="1800" dirty="0"/>
              <a:t>인자를 지정하지 않으면 </a:t>
            </a:r>
            <a:r>
              <a:rPr lang="en-US" altLang="ko-KR" sz="1800" dirty="0"/>
              <a:t>default</a:t>
            </a:r>
            <a:r>
              <a:rPr lang="ko-KR" altLang="en-US" sz="1800" dirty="0"/>
              <a:t>로 </a:t>
            </a:r>
            <a:r>
              <a:rPr lang="en-US" altLang="ko-KR" sz="1800" dirty="0"/>
              <a:t>'</a:t>
            </a:r>
            <a:r>
              <a:rPr lang="en-US" altLang="ko-KR" sz="1800" dirty="0">
                <a:latin typeface="Consolas" panose="020B0609020204030204" pitchFamily="49" charset="0"/>
              </a:rPr>
              <a:t>\n' </a:t>
            </a:r>
            <a:r>
              <a:rPr lang="ko-KR" altLang="en-US" sz="1800" dirty="0">
                <a:latin typeface="Consolas" panose="020B0609020204030204" pitchFamily="49" charset="0"/>
              </a:rPr>
              <a:t>문자가 세팅</a:t>
            </a:r>
            <a:endParaRPr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784" y="4881443"/>
            <a:ext cx="5796644" cy="1584176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print("No new line", </a:t>
            </a:r>
            <a:r>
              <a:rPr lang="en-US" altLang="ko-KR" dirty="0">
                <a:solidFill>
                  <a:srgbClr val="C00000"/>
                </a:solidFill>
              </a:rPr>
              <a:t>end="####"</a:t>
            </a:r>
            <a:r>
              <a:rPr lang="en-US" altLang="ko-KR" dirty="0">
                <a:solidFill>
                  <a:schemeClr val="tx1"/>
                </a:solidFill>
              </a:rPr>
              <a:t>); print("ok?")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No new line####ok?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print("No new line", </a:t>
            </a:r>
            <a:r>
              <a:rPr lang="en-US" altLang="ko-KR" dirty="0">
                <a:solidFill>
                  <a:srgbClr val="C00000"/>
                </a:solidFill>
              </a:rPr>
              <a:t>end=" "</a:t>
            </a:r>
            <a:r>
              <a:rPr lang="en-US" altLang="ko-KR" dirty="0">
                <a:solidFill>
                  <a:schemeClr val="tx1"/>
                </a:solidFill>
              </a:rPr>
              <a:t>); print("ok?")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No new line ok?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2D9FA-D3C4-48C3-B0BA-96A1BAC43CC4}"/>
              </a:ext>
            </a:extLst>
          </p:cNvPr>
          <p:cNvSpPr txBox="1"/>
          <p:nvPr/>
        </p:nvSpPr>
        <p:spPr>
          <a:xfrm>
            <a:off x="666031" y="1883888"/>
            <a:ext cx="4966556" cy="114906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print("No new line"); print("ok?")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No new line</a:t>
            </a: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ok?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93D5A-9D9E-43C9-A9ED-25487CF3D4C8}"/>
              </a:ext>
            </a:extLst>
          </p:cNvPr>
          <p:cNvSpPr txBox="1"/>
          <p:nvPr/>
        </p:nvSpPr>
        <p:spPr>
          <a:xfrm>
            <a:off x="6570687" y="4881443"/>
            <a:ext cx="5518369" cy="114906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&gt;&gt;&gt; print("No new line", </a:t>
            </a:r>
            <a:r>
              <a:rPr lang="en-US" altLang="ko-KR" dirty="0">
                <a:solidFill>
                  <a:srgbClr val="FF0000"/>
                </a:solidFill>
              </a:rPr>
              <a:t>end="\n"</a:t>
            </a:r>
            <a:r>
              <a:rPr lang="en-US" altLang="ko-KR" dirty="0">
                <a:solidFill>
                  <a:schemeClr val="tx1"/>
                </a:solidFill>
              </a:rPr>
              <a:t>); print("ok?")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No new line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ok?</a:t>
            </a:r>
          </a:p>
        </p:txBody>
      </p:sp>
    </p:spTree>
    <p:extLst>
      <p:ext uri="{BB962C8B-B14F-4D97-AF65-F5344CB8AC3E}">
        <p14:creationId xmlns:p14="http://schemas.microsoft.com/office/powerpoint/2010/main" val="41475125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C00000"/>
                </a:solidFill>
              </a:rPr>
              <a:t>end</a:t>
            </a:r>
            <a:r>
              <a:rPr lang="en-US" altLang="ko-KR" sz="2000" dirty="0">
                <a:solidFill>
                  <a:srgbClr val="C00000"/>
                </a:solidFill>
              </a:rPr>
              <a:t> </a:t>
            </a:r>
            <a:r>
              <a:rPr lang="ko-KR" altLang="en-US" sz="2000" dirty="0">
                <a:solidFill>
                  <a:srgbClr val="C00000"/>
                </a:solidFill>
              </a:rPr>
              <a:t>인자</a:t>
            </a:r>
            <a:r>
              <a:rPr lang="ko-KR" altLang="en-US" sz="2000" dirty="0"/>
              <a:t>를 사용하면 </a:t>
            </a:r>
            <a:r>
              <a:rPr lang="en-US" altLang="ko-KR" sz="2000" dirty="0"/>
              <a:t>print( ) </a:t>
            </a:r>
            <a:r>
              <a:rPr lang="ko-KR" altLang="en-US" sz="2000" dirty="0"/>
              <a:t>함수 마지막 효과를 변경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기본값은 </a:t>
            </a:r>
            <a:r>
              <a:rPr lang="ko-KR" altLang="en-US" sz="1800" dirty="0" err="1"/>
              <a:t>개행</a:t>
            </a:r>
            <a:r>
              <a:rPr lang="en-US" altLang="ko-KR" sz="1800" dirty="0"/>
              <a:t>(</a:t>
            </a:r>
            <a:r>
              <a:rPr lang="ko-KR" altLang="en-US" sz="1800" dirty="0"/>
              <a:t>줄 바꿈</a:t>
            </a:r>
            <a:r>
              <a:rPr lang="en-US" altLang="ko-KR" sz="1800" dirty="0"/>
              <a:t>, </a:t>
            </a:r>
            <a:r>
              <a:rPr lang="en-US" altLang="ko-KR" sz="1800" dirty="0">
                <a:latin typeface="Consolas" panose="020B0609020204030204" pitchFamily="49" charset="0"/>
              </a:rPr>
              <a:t>\n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en-US" altLang="ko-KR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 err="1">
                <a:solidFill>
                  <a:srgbClr val="C00000"/>
                </a:solidFill>
              </a:rPr>
              <a:t>sep</a:t>
            </a:r>
            <a:r>
              <a:rPr lang="en-US" altLang="ko-KR" sz="2000" dirty="0">
                <a:solidFill>
                  <a:srgbClr val="C00000"/>
                </a:solidFill>
              </a:rPr>
              <a:t> </a:t>
            </a:r>
            <a:r>
              <a:rPr lang="ko-KR" altLang="en-US" sz="2000" dirty="0">
                <a:solidFill>
                  <a:srgbClr val="C00000"/>
                </a:solidFill>
              </a:rPr>
              <a:t>인자</a:t>
            </a:r>
            <a:r>
              <a:rPr lang="ko-KR" altLang="en-US" sz="2000" dirty="0"/>
              <a:t>를 사용하면 콤마로 구분된 문자열을 다르게 결합할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기본값은 공백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6400" y="2771150"/>
            <a:ext cx="8476655" cy="214227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print('Hello', </a:t>
            </a:r>
            <a:r>
              <a:rPr lang="en-US" altLang="ko-KR" dirty="0">
                <a:solidFill>
                  <a:srgbClr val="C00000"/>
                </a:solidFill>
              </a:rPr>
              <a:t>end=''</a:t>
            </a:r>
            <a:r>
              <a:rPr lang="en-US" altLang="ko-KR" dirty="0">
                <a:solidFill>
                  <a:schemeClr val="tx1"/>
                </a:solidFill>
              </a:rPr>
              <a:t>); print('Python')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끝 문자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 '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Hello Python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print('Hello', </a:t>
            </a:r>
            <a:r>
              <a:rPr lang="en-US" altLang="ko-KR" dirty="0">
                <a:solidFill>
                  <a:srgbClr val="C00000"/>
                </a:solidFill>
              </a:rPr>
              <a:t>end='&amp;&amp;&amp;'</a:t>
            </a:r>
            <a:r>
              <a:rPr lang="en-US" altLang="ko-KR" dirty="0">
                <a:solidFill>
                  <a:schemeClr val="tx1"/>
                </a:solidFill>
              </a:rPr>
              <a:t>); print('Python')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끝 문자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'&amp;&amp;&amp;'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Hello</a:t>
            </a:r>
            <a:r>
              <a:rPr lang="en-US" altLang="ko-KR" dirty="0">
                <a:solidFill>
                  <a:srgbClr val="C00000"/>
                </a:solidFill>
              </a:rPr>
              <a:t>&amp;&amp;&amp;</a:t>
            </a:r>
            <a:r>
              <a:rPr lang="en-US" altLang="ko-KR" dirty="0">
                <a:solidFill>
                  <a:srgbClr val="0070C0"/>
                </a:solidFill>
              </a:rPr>
              <a:t>Python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print('Hello', 'Python', </a:t>
            </a:r>
            <a:r>
              <a:rPr lang="en-US" altLang="ko-KR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='#'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공백 대신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'#'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Hello</a:t>
            </a:r>
            <a:r>
              <a:rPr lang="en-US" altLang="ko-KR" dirty="0" err="1">
                <a:solidFill>
                  <a:srgbClr val="C00000"/>
                </a:solidFill>
              </a:rPr>
              <a:t>#</a:t>
            </a:r>
            <a:r>
              <a:rPr lang="en-US" altLang="ko-KR" dirty="0" err="1">
                <a:solidFill>
                  <a:srgbClr val="0070C0"/>
                </a:solidFill>
              </a:rPr>
              <a:t>Python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25FE7-78B2-4B32-9C9E-EDE54BCCFEBF}"/>
              </a:ext>
            </a:extLst>
          </p:cNvPr>
          <p:cNvSpPr/>
          <p:nvPr/>
        </p:nvSpPr>
        <p:spPr>
          <a:xfrm>
            <a:off x="1406398" y="5041223"/>
            <a:ext cx="8476655" cy="15310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4378" indent="-28437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00"/>
                </a:solidFill>
              </a:rPr>
              <a:t>end="???": </a:t>
            </a:r>
            <a:r>
              <a:rPr lang="ko-KR" altLang="en-US" dirty="0">
                <a:solidFill>
                  <a:srgbClr val="FFFF00"/>
                </a:solidFill>
              </a:rPr>
              <a:t>모든 항목이 프린트 된 후 마지막에 추가되는 문자열 지정</a:t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지정 없으면 기본값으로 </a:t>
            </a:r>
            <a:r>
              <a:rPr lang="ko-KR" altLang="en-US" dirty="0" err="1">
                <a:solidFill>
                  <a:srgbClr val="FFFF00"/>
                </a:solidFill>
              </a:rPr>
              <a:t>줄바꿈</a:t>
            </a:r>
            <a:r>
              <a:rPr lang="ko-KR" altLang="en-US" dirty="0">
                <a:solidFill>
                  <a:srgbClr val="FFFF00"/>
                </a:solidFill>
              </a:rPr>
              <a:t> 문자 </a:t>
            </a:r>
            <a:r>
              <a:rPr lang="en-US" altLang="ko-KR" dirty="0">
                <a:solidFill>
                  <a:srgbClr val="FFFF00"/>
                </a:solidFill>
              </a:rPr>
              <a:t>(\n))</a:t>
            </a:r>
          </a:p>
          <a:p>
            <a:pPr marL="284378" indent="-28437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FF00"/>
                </a:solidFill>
              </a:rPr>
              <a:t>sep</a:t>
            </a:r>
            <a:r>
              <a:rPr lang="en-US" altLang="ko-KR" dirty="0">
                <a:solidFill>
                  <a:srgbClr val="FFFF00"/>
                </a:solidFill>
              </a:rPr>
              <a:t>="???": </a:t>
            </a:r>
            <a:r>
              <a:rPr lang="ko-KR" altLang="en-US" dirty="0" err="1">
                <a:solidFill>
                  <a:srgbClr val="FFFF00"/>
                </a:solidFill>
              </a:rPr>
              <a:t>여러항목</a:t>
            </a:r>
            <a:r>
              <a:rPr lang="ko-KR" altLang="en-US" dirty="0">
                <a:solidFill>
                  <a:srgbClr val="FFFF00"/>
                </a:solidFill>
              </a:rPr>
              <a:t> 프린트할 때 항목과 항목 사이에 들어가는 문자열 지정</a:t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지정 없으면 기본값으로 공백문자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5328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개행</a:t>
            </a:r>
            <a:r>
              <a:rPr lang="en-US" altLang="ko-KR" dirty="0"/>
              <a:t>(</a:t>
            </a:r>
            <a:r>
              <a:rPr lang="ko-KR" altLang="en-US" dirty="0"/>
              <a:t>줄 바꿈</a:t>
            </a:r>
            <a:r>
              <a:rPr lang="en-US" altLang="ko-KR" dirty="0"/>
              <a:t>),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)</a:t>
            </a:r>
            <a:r>
              <a:rPr lang="ko-KR" altLang="en-US" dirty="0"/>
              <a:t>가 포함된 문자열을</a:t>
            </a:r>
            <a:br>
              <a:rPr lang="en-US" altLang="ko-KR" dirty="0"/>
            </a:br>
            <a:r>
              <a:rPr lang="ko-KR" altLang="en-US" dirty="0"/>
              <a:t>그대로 화면에 출력하기 위해서는 </a:t>
            </a:r>
            <a:r>
              <a:rPr lang="en-US" altLang="ko-KR" dirty="0">
                <a:solidFill>
                  <a:srgbClr val="C00000"/>
                </a:solidFill>
              </a:rPr>
              <a:t>'''</a:t>
            </a:r>
            <a:r>
              <a:rPr lang="en-US" altLang="ko-KR" dirty="0"/>
              <a:t>…</a:t>
            </a:r>
            <a:r>
              <a:rPr lang="en-US" altLang="ko-KR" dirty="0">
                <a:solidFill>
                  <a:srgbClr val="C00000"/>
                </a:solidFill>
              </a:rPr>
              <a:t>'''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C00000"/>
                </a:solidFill>
              </a:rPr>
              <a:t>"""</a:t>
            </a:r>
            <a:r>
              <a:rPr lang="en-US" altLang="ko-KR" dirty="0"/>
              <a:t>…</a:t>
            </a:r>
            <a:r>
              <a:rPr lang="en-US" altLang="ko-KR" dirty="0">
                <a:solidFill>
                  <a:srgbClr val="C00000"/>
                </a:solidFill>
              </a:rPr>
              <a:t>"""</a:t>
            </a:r>
            <a:r>
              <a:rPr lang="en-US" altLang="ko-KR" dirty="0"/>
              <a:t> </a:t>
            </a:r>
            <a:r>
              <a:rPr lang="ko-KR" altLang="en-US" dirty="0"/>
              <a:t>기호를 사용</a:t>
            </a:r>
            <a:endParaRPr lang="en-US" altLang="ko-KR" dirty="0"/>
          </a:p>
          <a:p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\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문자를 사용하여 출력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\n, \t, \\, \</a:t>
            </a:r>
            <a:r>
              <a:rPr lang="en-US" altLang="ko-KR" dirty="0"/>
              <a:t>'</a:t>
            </a:r>
            <a:r>
              <a:rPr lang="en-US" altLang="ko-KR" dirty="0">
                <a:latin typeface="Consolas" panose="020B0609020204030204" pitchFamily="49" charset="0"/>
              </a:rPr>
              <a:t>, \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1585" y="3569278"/>
            <a:ext cx="7406737" cy="2445611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</a:rPr>
              <a:t>My mother</a:t>
            </a:r>
            <a:r>
              <a:rPr lang="en-US" altLang="ko-KR" dirty="0">
                <a:solidFill>
                  <a:srgbClr val="C00000"/>
                </a:solidFill>
              </a:rPr>
              <a:t>\'</a:t>
            </a:r>
            <a:r>
              <a:rPr lang="en-US" altLang="ko-KR" dirty="0">
                <a:solidFill>
                  <a:schemeClr val="tx1"/>
                </a:solidFill>
              </a:rPr>
              <a:t>s house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작은 따옴표가 포함된 문자열 표현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My mother's house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rgbClr val="C00000"/>
                </a:solidFill>
              </a:rPr>
              <a:t>\'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rgbClr val="C00000"/>
                </a:solidFill>
              </a:rPr>
              <a:t>\"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rgbClr val="C00000"/>
                </a:solidFill>
              </a:rPr>
              <a:t>\\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		# ' " \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', ", \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말 한마디로</a:t>
            </a:r>
            <a:r>
              <a:rPr lang="en-US" altLang="ko-KR" dirty="0">
                <a:solidFill>
                  <a:srgbClr val="C00000"/>
                </a:solidFill>
              </a:rPr>
              <a:t>\n</a:t>
            </a:r>
            <a:r>
              <a:rPr lang="ko-KR" altLang="en-US" dirty="0">
                <a:solidFill>
                  <a:schemeClr val="tx1"/>
                </a:solidFill>
              </a:rPr>
              <a:t>천 냥 빚을 갚는다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개행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말 한마디로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천 냥 빚을 갚는다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91818" y="3269218"/>
            <a:ext cx="3450103" cy="2776612"/>
            <a:chOff x="8331959" y="3268444"/>
            <a:chExt cx="3466805" cy="27900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1959" y="3943649"/>
              <a:ext cx="3466805" cy="1095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588952" y="3268444"/>
              <a:ext cx="3157418" cy="646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91" dirty="0" err="1">
                  <a:solidFill>
                    <a:srgbClr val="C00000"/>
                  </a:solidFill>
                </a:rPr>
                <a:t>파이썬에서</a:t>
              </a:r>
              <a:r>
                <a:rPr lang="ko-KR" altLang="en-US" sz="1791" dirty="0">
                  <a:solidFill>
                    <a:srgbClr val="C00000"/>
                  </a:solidFill>
                </a:rPr>
                <a:t> 입력할 때</a:t>
              </a:r>
              <a:endParaRPr lang="en-US" altLang="ko-KR" sz="1791" dirty="0">
                <a:solidFill>
                  <a:srgbClr val="C00000"/>
                </a:solidFill>
              </a:endParaRPr>
            </a:p>
            <a:p>
              <a:r>
                <a:rPr lang="ko-KR" altLang="en-US" sz="1791" dirty="0">
                  <a:solidFill>
                    <a:srgbClr val="C00000"/>
                  </a:solidFill>
                </a:rPr>
                <a:t>잘못 사용하면 색깔로 표시됨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4875" y="5077423"/>
              <a:ext cx="3048340" cy="981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161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, Escape Characters)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특수 문자 또는 출력 제어 등을 문자열에 포함시키기 위하여 제공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backslash (\)</a:t>
            </a:r>
            <a:r>
              <a:rPr lang="ko-KR" altLang="en-US" dirty="0">
                <a:latin typeface="Consolas" panose="020B0609020204030204" pitchFamily="49" charset="0"/>
              </a:rPr>
              <a:t>로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시작하는 두 글자 심볼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사용하는 폰트에 따라 </a:t>
            </a:r>
            <a:r>
              <a:rPr lang="en-US" altLang="ko-KR" dirty="0">
                <a:latin typeface="Consolas" panose="020B0609020204030204" pitchFamily="49" charset="0"/>
              </a:rPr>
              <a:t>backslash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\</a:t>
            </a:r>
            <a:r>
              <a:rPr lang="ko-KR" altLang="en-US" dirty="0">
                <a:latin typeface="Consolas" panose="020B0609020204030204" pitchFamily="49" charset="0"/>
              </a:rPr>
              <a:t>는 화면에서 </a:t>
            </a:r>
            <a:r>
              <a:rPr lang="en-US" altLang="ko-KR" dirty="0">
                <a:solidFill>
                  <a:srgbClr val="C00000"/>
                </a:solidFill>
                <a:latin typeface="+mn-ea"/>
                <a:ea typeface="+mn-ea"/>
              </a:rPr>
              <a:t>\</a:t>
            </a:r>
            <a:r>
              <a:rPr lang="ko-KR" altLang="en-US" dirty="0">
                <a:latin typeface="+mn-ea"/>
                <a:ea typeface="+mn-ea"/>
              </a:rPr>
              <a:t>로 보임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170087" y="3573016"/>
          <a:ext cx="7259723" cy="270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252527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3355605">
                  <a:extLst>
                    <a:ext uri="{9D8B030D-6E8A-4147-A177-3AD203B41FA5}">
                      <a16:colId xmlns:a16="http://schemas.microsoft.com/office/drawing/2014/main" val="262620408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표현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\\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Backslash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Single quote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작은 따옴표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altLang="ko-KR" sz="1600" dirty="0"/>
                        <a:t>"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Double quote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큰 따옴표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69778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\b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Backspace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Backsapce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동일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Formfeed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커서만 한 줄 아래로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265463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\n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Newline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줄바꿈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Enter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동일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\r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Carriage return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커서를 좌측 끝으로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466243"/>
                  </a:ext>
                </a:extLst>
              </a:tr>
              <a:tr h="2962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\t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Horizontal tab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Tab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과 동일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2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8994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D4CE2C-27B4-824D-91B1-CA61A0A6D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문자열 </a:t>
            </a:r>
            <a:r>
              <a:rPr kumimoji="1" lang="ko-KR" altLang="en-US" dirty="0" err="1">
                <a:latin typeface="+mj-ea"/>
              </a:rPr>
              <a:t>포매팅</a:t>
            </a:r>
            <a:endParaRPr kumimoji="1" lang="ko-Kore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2750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문자열 안에 다른 데이터를 삽입하는 방법</a:t>
            </a:r>
            <a:endParaRPr lang="en-US" altLang="ko-KR" dirty="0"/>
          </a:p>
          <a:p>
            <a:pPr lvl="1"/>
            <a:r>
              <a:rPr lang="ko-KR" altLang="en-US" dirty="0"/>
              <a:t>데이터를 삽입하여 원하는 문자열을 만들 수 있음</a:t>
            </a:r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ko-KR" altLang="en-US" dirty="0" err="1"/>
              <a:t>포맷팅의</a:t>
            </a:r>
            <a:r>
              <a:rPr lang="ko-KR" altLang="en-US" dirty="0"/>
              <a:t> 필요성</a:t>
            </a:r>
            <a:endParaRPr lang="en-US" altLang="ko-KR" dirty="0"/>
          </a:p>
          <a:p>
            <a:pPr lvl="1"/>
            <a:r>
              <a:rPr lang="en-US" altLang="ko-KR" b="1" dirty="0"/>
              <a:t>"</a:t>
            </a:r>
            <a:r>
              <a:rPr lang="ko-KR" altLang="en-US" b="1" dirty="0"/>
              <a:t>현재 온도는 </a:t>
            </a:r>
            <a:r>
              <a:rPr lang="en-US" altLang="ko-KR" b="1" dirty="0">
                <a:solidFill>
                  <a:srgbClr val="0070C0"/>
                </a:solidFill>
              </a:rPr>
              <a:t>20</a:t>
            </a:r>
            <a:r>
              <a:rPr lang="ko-KR" altLang="en-US" b="1" dirty="0"/>
              <a:t>도입니다</a:t>
            </a:r>
            <a:r>
              <a:rPr lang="en-US" altLang="ko-KR" b="1" dirty="0"/>
              <a:t>."</a:t>
            </a:r>
            <a:br>
              <a:rPr lang="en-US" altLang="ko-KR" b="1" dirty="0"/>
            </a:br>
            <a:r>
              <a:rPr lang="ko-KR" altLang="en-US" dirty="0"/>
              <a:t>시간이 지나서 온도가 </a:t>
            </a:r>
            <a:r>
              <a:rPr lang="en-US" altLang="ko-KR" dirty="0"/>
              <a:t>24</a:t>
            </a:r>
            <a:r>
              <a:rPr lang="ko-KR" altLang="en-US" dirty="0"/>
              <a:t>도가 되면 다음 문장을 출력</a:t>
            </a:r>
            <a:br>
              <a:rPr lang="en-US" altLang="ko-KR" dirty="0"/>
            </a:br>
            <a:r>
              <a:rPr lang="en-US" altLang="ko-KR" b="1" dirty="0"/>
              <a:t>"</a:t>
            </a:r>
            <a:r>
              <a:rPr lang="ko-KR" altLang="en-US" b="1" dirty="0"/>
              <a:t>현재 온도는 </a:t>
            </a:r>
            <a:r>
              <a:rPr lang="en-US" altLang="ko-KR" b="1" dirty="0">
                <a:solidFill>
                  <a:srgbClr val="0070C0"/>
                </a:solidFill>
              </a:rPr>
              <a:t>24</a:t>
            </a:r>
            <a:r>
              <a:rPr lang="ko-KR" altLang="en-US" b="1" dirty="0"/>
              <a:t>도입니다</a:t>
            </a:r>
            <a:r>
              <a:rPr lang="en-US" altLang="ko-KR" b="1" dirty="0"/>
              <a:t>."</a:t>
            </a:r>
          </a:p>
          <a:p>
            <a:pPr lvl="1"/>
            <a:r>
              <a:rPr lang="ko-KR" altLang="en-US" dirty="0"/>
              <a:t>문자열에서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24</a:t>
            </a:r>
            <a:r>
              <a:rPr lang="ko-KR" altLang="en-US" dirty="0"/>
              <a:t>로 바꿔 출력해야 함</a:t>
            </a:r>
            <a:endParaRPr lang="en-US" altLang="ko-KR" dirty="0"/>
          </a:p>
          <a:p>
            <a:pPr lvl="1"/>
            <a:r>
              <a:rPr lang="ko-KR" altLang="en-US" dirty="0"/>
              <a:t>문자열 내의 특정한 값을 바꿔 출력해야 할 경우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사용법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기호 사용</a:t>
            </a:r>
            <a:endParaRPr lang="en-US" altLang="ko-KR" dirty="0"/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str.format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( )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0939" y="5085184"/>
            <a:ext cx="5184576" cy="1641241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print(</a:t>
            </a:r>
            <a:r>
              <a:rPr lang="en-US" altLang="ko-KR" sz="1800" b="1" dirty="0">
                <a:solidFill>
                  <a:schemeClr val="tx1"/>
                </a:solidFill>
              </a:rPr>
              <a:t>"</a:t>
            </a:r>
            <a:r>
              <a:rPr lang="en-US" altLang="ko-KR" sz="1800" dirty="0">
                <a:solidFill>
                  <a:schemeClr val="tx1"/>
                </a:solidFill>
              </a:rPr>
              <a:t>the number %d</a:t>
            </a:r>
            <a:r>
              <a:rPr lang="en-US" altLang="ko-KR" sz="1800" b="1" dirty="0">
                <a:solidFill>
                  <a:schemeClr val="tx1"/>
                </a:solidFill>
              </a:rPr>
              <a:t>"</a:t>
            </a:r>
            <a:r>
              <a:rPr lang="en-US" altLang="ko-KR" sz="1800" dirty="0">
                <a:solidFill>
                  <a:schemeClr val="tx1"/>
                </a:solidFill>
              </a:rPr>
              <a:t> % 7)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the number 7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</a:t>
            </a:r>
            <a:r>
              <a:rPr lang="en-US" altLang="ko-KR" sz="1800" b="1" dirty="0">
                <a:solidFill>
                  <a:schemeClr val="tx1"/>
                </a:solidFill>
              </a:rPr>
              <a:t>"</a:t>
            </a:r>
            <a:r>
              <a:rPr lang="en-US" altLang="ko-KR" sz="1800" dirty="0">
                <a:solidFill>
                  <a:schemeClr val="tx1"/>
                </a:solidFill>
              </a:rPr>
              <a:t>the number {}</a:t>
            </a:r>
            <a:r>
              <a:rPr lang="en-US" altLang="ko-KR" sz="1800" b="1" dirty="0">
                <a:solidFill>
                  <a:schemeClr val="tx1"/>
                </a:solidFill>
              </a:rPr>
              <a:t>"</a:t>
            </a:r>
            <a:r>
              <a:rPr lang="en-US" altLang="ko-KR" sz="1800" dirty="0">
                <a:solidFill>
                  <a:schemeClr val="tx1"/>
                </a:solidFill>
              </a:rPr>
              <a:t>.format(7))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the number 7</a:t>
            </a:r>
          </a:p>
        </p:txBody>
      </p:sp>
    </p:spTree>
    <p:extLst>
      <p:ext uri="{BB962C8B-B14F-4D97-AF65-F5344CB8AC3E}">
        <p14:creationId xmlns:p14="http://schemas.microsoft.com/office/powerpoint/2010/main" val="38961854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791" b="1" dirty="0">
                <a:solidFill>
                  <a:srgbClr val="C00000"/>
                </a:solidFill>
              </a:rPr>
              <a:t>문자열 안에서 값을 삽입하고 싶은 자리에 </a:t>
            </a:r>
            <a:r>
              <a:rPr lang="en-US" altLang="ko-KR" sz="1791" b="1" dirty="0">
                <a:solidFill>
                  <a:srgbClr val="C00000"/>
                </a:solidFill>
              </a:rPr>
              <a:t>%</a:t>
            </a:r>
            <a:r>
              <a:rPr lang="ko-KR" altLang="en-US" sz="1791" b="1" dirty="0">
                <a:solidFill>
                  <a:srgbClr val="C00000"/>
                </a:solidFill>
              </a:rPr>
              <a:t>를 추가</a:t>
            </a:r>
            <a:endParaRPr lang="en-US" altLang="ko-KR" sz="1791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791" b="1" dirty="0">
                <a:solidFill>
                  <a:srgbClr val="C00000"/>
                </a:solidFill>
              </a:rPr>
              <a:t>문자열 뒤에 </a:t>
            </a:r>
            <a:r>
              <a:rPr lang="en-US" altLang="ko-KR" sz="1791" b="1" dirty="0">
                <a:solidFill>
                  <a:srgbClr val="C00000"/>
                </a:solidFill>
              </a:rPr>
              <a:t>%</a:t>
            </a:r>
            <a:r>
              <a:rPr lang="ko-KR" altLang="en-US" sz="1791" b="1" dirty="0">
                <a:solidFill>
                  <a:srgbClr val="C00000"/>
                </a:solidFill>
              </a:rPr>
              <a:t>를 붙여주고 그 뒤에 삽입할 값을 위치시킴</a:t>
            </a:r>
            <a:endParaRPr lang="en-US" altLang="ko-KR" sz="1791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791" dirty="0"/>
              <a:t>숫자</a:t>
            </a:r>
            <a:r>
              <a:rPr lang="en-US" altLang="ko-KR" sz="1791" dirty="0"/>
              <a:t>, </a:t>
            </a:r>
            <a:r>
              <a:rPr lang="ko-KR" altLang="en-US" sz="1791" dirty="0"/>
              <a:t>문자열</a:t>
            </a:r>
            <a:r>
              <a:rPr lang="en-US" altLang="ko-KR" sz="1791" dirty="0"/>
              <a:t>, </a:t>
            </a:r>
            <a:r>
              <a:rPr lang="ko-KR" altLang="en-US" sz="1791" dirty="0"/>
              <a:t>변수 삽입 가능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ko-KR" altLang="en-US" sz="1791" dirty="0"/>
              <a:t>문자열 포맷 코드와 함께 사용</a:t>
            </a:r>
            <a:endParaRPr lang="en-US" altLang="ko-KR" sz="1791" dirty="0"/>
          </a:p>
          <a:p>
            <a:endParaRPr lang="ko-KR" altLang="en-US" sz="179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053457" y="2814967"/>
          <a:ext cx="8207635" cy="3374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193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637944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문자열 포맷 코드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47595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%s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(string)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어떤 형태의 값이든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뒤에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있는 값을 문자열로 변환하여 넣을 수 있음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840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(character)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966"/>
                  </a:ext>
                </a:extLst>
              </a:tr>
              <a:tr h="71392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(integer)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%d :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자릿수를 지정하지 않은 정수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n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%2d -&gt;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2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68493"/>
                  </a:ext>
                </a:extLst>
              </a:tr>
              <a:tr h="71392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부동소수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(floating-point)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%f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자릿수를 지정하지 않은 실수</a:t>
                      </a:r>
                      <a:endParaRPr lang="en-US" altLang="ko-KR" sz="1400" kern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%.mf :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%.2f -&gt;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8557"/>
                  </a:ext>
                </a:extLst>
              </a:tr>
              <a:tr h="2840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%o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진수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0548"/>
                  </a:ext>
                </a:extLst>
              </a:tr>
              <a:tr h="2840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%x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진수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09173"/>
                  </a:ext>
                </a:extLst>
              </a:tr>
              <a:tr h="2840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%%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Literal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% (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자체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87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0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환경 </a:t>
            </a:r>
            <a:r>
              <a:rPr lang="en-US" altLang="ko-KR" dirty="0"/>
              <a:t>: </a:t>
            </a:r>
            <a:r>
              <a:rPr lang="ko-KR" altLang="en-US" dirty="0"/>
              <a:t>스크립트 모드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여러 개의 </a:t>
            </a:r>
            <a:r>
              <a:rPr lang="en-US" altLang="ko-KR" sz="2000" dirty="0"/>
              <a:t>Python </a:t>
            </a:r>
            <a:r>
              <a:rPr lang="ko-KR" altLang="en-US" sz="2000" dirty="0"/>
              <a:t>명령어로 구성된 형태를 </a:t>
            </a:r>
            <a:r>
              <a:rPr lang="en-US" altLang="ko-KR" sz="2000" dirty="0"/>
              <a:t>Python script </a:t>
            </a:r>
            <a:r>
              <a:rPr lang="ko-KR" altLang="en-US" sz="2000" dirty="0"/>
              <a:t>또는 프로그램이라고 함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이를 저장한 파일을 </a:t>
            </a:r>
            <a:r>
              <a:rPr lang="en-US" altLang="ko-KR" sz="2000" dirty="0"/>
              <a:t>Python script </a:t>
            </a:r>
            <a:r>
              <a:rPr lang="ko-KR" altLang="en-US" sz="2000" dirty="0"/>
              <a:t>파일이라고 함</a:t>
            </a:r>
            <a:endParaRPr lang="en-US" altLang="ko-KR" sz="2000" dirty="0"/>
          </a:p>
          <a:p>
            <a:r>
              <a:rPr lang="en-US" altLang="ko-KR" sz="2000" dirty="0"/>
              <a:t>script</a:t>
            </a:r>
            <a:r>
              <a:rPr lang="ko-KR" altLang="en-US" sz="2000" dirty="0"/>
              <a:t>를 작성 후 파일의 확장자는 </a:t>
            </a:r>
            <a:r>
              <a:rPr lang="en-US" altLang="ko-KR" sz="2000" dirty="0"/>
              <a:t>.</a:t>
            </a:r>
            <a:r>
              <a:rPr lang="en-US" altLang="ko-KR" sz="2000" dirty="0" err="1"/>
              <a:t>py</a:t>
            </a:r>
            <a:r>
              <a:rPr lang="ko-KR" altLang="en-US" sz="2000" dirty="0"/>
              <a:t>로 저장</a:t>
            </a:r>
            <a:endParaRPr lang="en-US" altLang="ko-KR" sz="2000" dirty="0"/>
          </a:p>
          <a:p>
            <a:r>
              <a:rPr lang="en-US" altLang="ko-KR" sz="2000" dirty="0"/>
              <a:t> Python script </a:t>
            </a:r>
            <a:r>
              <a:rPr lang="ko-KR" altLang="en-US" sz="2000" dirty="0"/>
              <a:t>파일은 </a:t>
            </a:r>
            <a:r>
              <a:rPr lang="en-US" altLang="ko-KR" sz="2000" dirty="0"/>
              <a:t>IDLE</a:t>
            </a:r>
            <a:r>
              <a:rPr lang="ko-KR" altLang="en-US" sz="2000" dirty="0"/>
              <a:t>에서 제공하는 편집기 또는 다른 편집기를 사용하여 생성 가능</a:t>
            </a:r>
            <a:endParaRPr lang="en-US" altLang="ko-KR" sz="2000" dirty="0"/>
          </a:p>
          <a:p>
            <a:r>
              <a:rPr lang="en-US" altLang="ko-KR" sz="2000" dirty="0"/>
              <a:t> Python script </a:t>
            </a:r>
            <a:r>
              <a:rPr lang="ko-KR" altLang="en-US" sz="2000" dirty="0"/>
              <a:t>파일은 수정 및 반복 실행 가능 </a:t>
            </a:r>
            <a:r>
              <a:rPr lang="en-US" altLang="ko-KR" sz="2000" dirty="0"/>
              <a:t>(</a:t>
            </a:r>
            <a:r>
              <a:rPr lang="ko-KR" altLang="en-US" sz="2000" dirty="0"/>
              <a:t>컴퓨터 프로그램 형태</a:t>
            </a:r>
            <a:r>
              <a:rPr lang="en-US" altLang="ko-KR" sz="2000" dirty="0"/>
              <a:t>)</a:t>
            </a:r>
          </a:p>
          <a:p>
            <a:pPr lvl="1"/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A154DC-E6D9-CCBE-A7CE-C610072C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5" y="4077072"/>
            <a:ext cx="3619500" cy="1914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B0A87F-DBD3-9627-B44E-072EF415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83" y="4077072"/>
            <a:ext cx="5210547" cy="22734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3F40ED-9FF3-904D-CD73-2AE70B521C4C}"/>
              </a:ext>
            </a:extLst>
          </p:cNvPr>
          <p:cNvSpPr/>
          <p:nvPr/>
        </p:nvSpPr>
        <p:spPr>
          <a:xfrm>
            <a:off x="7146751" y="5499126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BB7D4F-E295-2D82-5A44-5B546D7FBA56}"/>
              </a:ext>
            </a:extLst>
          </p:cNvPr>
          <p:cNvSpPr/>
          <p:nvPr/>
        </p:nvSpPr>
        <p:spPr>
          <a:xfrm>
            <a:off x="1098079" y="411328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603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문자열 삽입 예</a:t>
            </a:r>
            <a:endParaRPr lang="en-US" altLang="ko-KR" sz="2000" dirty="0"/>
          </a:p>
          <a:p>
            <a:pPr lvl="4"/>
            <a:endParaRPr lang="en-US" altLang="ko-KR" sz="1800" dirty="0"/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변수 삽입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개 이상의 값 넣기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47" y="1601398"/>
            <a:ext cx="8214513" cy="81330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print("I eat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"five"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"five"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삽입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I eat five apples.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047" y="3104899"/>
            <a:ext cx="8202982" cy="1088551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number = 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print("I eat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number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값 정수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삽입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I eat 3 apples.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870" y="4883643"/>
            <a:ext cx="10904246" cy="1538704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father = "Adam"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son = "Seth"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 is a father of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(father, son)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포맷팅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기호의 개수와 값의 개수가 같아야 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Adam is a father of Seth.</a:t>
            </a:r>
          </a:p>
        </p:txBody>
      </p:sp>
    </p:spTree>
    <p:extLst>
      <p:ext uri="{BB962C8B-B14F-4D97-AF65-F5344CB8AC3E}">
        <p14:creationId xmlns:p14="http://schemas.microsoft.com/office/powerpoint/2010/main" val="21319531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140" y="1340768"/>
            <a:ext cx="10334981" cy="52219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print("I have </a:t>
            </a:r>
            <a:r>
              <a:rPr lang="en-US" altLang="ko-KR" sz="1800" dirty="0">
                <a:solidFill>
                  <a:srgbClr val="C00000"/>
                </a:solidFill>
              </a:rPr>
              <a:t>%s</a:t>
            </a:r>
            <a:r>
              <a:rPr lang="en-US" altLang="ko-KR" sz="1800" dirty="0">
                <a:solidFill>
                  <a:schemeClr val="tx1"/>
                </a:solidFill>
              </a:rPr>
              <a:t> apples."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altLang="ko-KR" sz="1800" dirty="0">
                <a:solidFill>
                  <a:schemeClr val="tx1"/>
                </a:solidFill>
              </a:rPr>
              <a:t>)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(3)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암묵적 변환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I eat 3 apples.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print("I have </a:t>
            </a:r>
            <a:r>
              <a:rPr lang="en-US" altLang="ko-KR" sz="1800" dirty="0">
                <a:solidFill>
                  <a:srgbClr val="C00000"/>
                </a:solidFill>
              </a:rPr>
              <a:t>%d</a:t>
            </a:r>
            <a:r>
              <a:rPr lang="en-US" altLang="ko-KR" sz="1800" dirty="0">
                <a:solidFill>
                  <a:schemeClr val="tx1"/>
                </a:solidFill>
              </a:rPr>
              <a:t> apples."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altLang="ko-KR" sz="1800" dirty="0">
                <a:solidFill>
                  <a:schemeClr val="tx1"/>
                </a:solidFill>
              </a:rPr>
              <a:t>)	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I eat 3 apples.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print("I have </a:t>
            </a:r>
            <a:r>
              <a:rPr lang="en-US" altLang="ko-KR" sz="1800" dirty="0">
                <a:solidFill>
                  <a:srgbClr val="C00000"/>
                </a:solidFill>
              </a:rPr>
              <a:t>%s</a:t>
            </a:r>
            <a:r>
              <a:rPr lang="en-US" altLang="ko-KR" sz="1800" dirty="0">
                <a:solidFill>
                  <a:schemeClr val="tx1"/>
                </a:solidFill>
              </a:rPr>
              <a:t> apples."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"3"</a:t>
            </a:r>
            <a:r>
              <a:rPr lang="en-US" altLang="ko-KR" sz="1800" dirty="0">
                <a:solidFill>
                  <a:schemeClr val="tx1"/>
                </a:solidFill>
              </a:rPr>
              <a:t>)	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I eat 3 apples.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print("I have </a:t>
            </a:r>
            <a:r>
              <a:rPr lang="en-US" altLang="ko-KR" sz="1800" dirty="0">
                <a:solidFill>
                  <a:srgbClr val="C00000"/>
                </a:solidFill>
              </a:rPr>
              <a:t>%d</a:t>
            </a:r>
            <a:r>
              <a:rPr lang="en-US" altLang="ko-KR" sz="1800" dirty="0">
                <a:solidFill>
                  <a:schemeClr val="tx1"/>
                </a:solidFill>
              </a:rPr>
              <a:t> apples."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"3"</a:t>
            </a:r>
            <a:r>
              <a:rPr lang="en-US" altLang="ko-KR" sz="1800" dirty="0">
                <a:solidFill>
                  <a:schemeClr val="tx1"/>
                </a:solidFill>
              </a:rPr>
              <a:t>)	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C00000"/>
                </a:solidFill>
              </a:rPr>
              <a:t>Error </a:t>
            </a:r>
            <a:r>
              <a:rPr lang="ko-KR" altLang="en-US" sz="1800" dirty="0">
                <a:solidFill>
                  <a:srgbClr val="C00000"/>
                </a:solidFill>
              </a:rPr>
              <a:t>발생</a:t>
            </a:r>
            <a:r>
              <a:rPr lang="en-US" altLang="ko-KR" sz="1800" dirty="0">
                <a:solidFill>
                  <a:srgbClr val="C00000"/>
                </a:solidFill>
              </a:rPr>
              <a:t>…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print("I have </a:t>
            </a:r>
            <a:r>
              <a:rPr lang="en-US" altLang="ko-KR" sz="1800" dirty="0">
                <a:solidFill>
                  <a:srgbClr val="C00000"/>
                </a:solidFill>
              </a:rPr>
              <a:t>%d</a:t>
            </a:r>
            <a:r>
              <a:rPr lang="en-US" altLang="ko-KR" sz="1800" dirty="0">
                <a:solidFill>
                  <a:schemeClr val="tx1"/>
                </a:solidFill>
              </a:rPr>
              <a:t> apples."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("3")</a:t>
            </a:r>
            <a:r>
              <a:rPr lang="en-US" altLang="ko-KR" sz="1800" dirty="0">
                <a:solidFill>
                  <a:schemeClr val="tx1"/>
                </a:solidFill>
              </a:rPr>
              <a:t>)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("3")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명시적 변환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I eat 3 apples.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print("rate is </a:t>
            </a:r>
            <a:r>
              <a:rPr lang="en-US" altLang="ko-KR" sz="1800" dirty="0">
                <a:solidFill>
                  <a:srgbClr val="C00000"/>
                </a:solidFill>
              </a:rPr>
              <a:t>%s</a:t>
            </a:r>
            <a:r>
              <a:rPr lang="en-US" altLang="ko-KR" sz="1800" dirty="0">
                <a:solidFill>
                  <a:schemeClr val="tx1"/>
                </a:solidFill>
              </a:rPr>
              <a:t>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3.234</a:t>
            </a:r>
            <a:r>
              <a:rPr lang="en-US" altLang="ko-KR" sz="1800" dirty="0">
                <a:solidFill>
                  <a:schemeClr val="tx1"/>
                </a:solidFill>
              </a:rPr>
              <a:t>)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(3.234)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암묵적 변환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rate is 3.234.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&gt;&gt;&gt; print("Error is </a:t>
            </a:r>
            <a:r>
              <a:rPr lang="en-US" altLang="ko-KR" sz="1800" dirty="0">
                <a:solidFill>
                  <a:srgbClr val="C00000"/>
                </a:solidFill>
              </a:rPr>
              <a:t>%d%%</a:t>
            </a:r>
            <a:r>
              <a:rPr lang="en-US" altLang="ko-KR" sz="1800" dirty="0">
                <a:solidFill>
                  <a:schemeClr val="tx1"/>
                </a:solidFill>
              </a:rPr>
              <a:t>." </a:t>
            </a:r>
            <a:r>
              <a:rPr lang="en-US" altLang="ko-KR" sz="1800" dirty="0">
                <a:solidFill>
                  <a:srgbClr val="C00000"/>
                </a:solidFill>
              </a:rPr>
              <a:t>%</a:t>
            </a:r>
            <a:r>
              <a:rPr lang="en-US" altLang="ko-KR" sz="1800" dirty="0">
                <a:solidFill>
                  <a:schemeClr val="tx1"/>
                </a:solidFill>
              </a:rPr>
              <a:t> 98)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%% -&gt; %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기호를 문자로 삽입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Error is 98%.</a:t>
            </a:r>
          </a:p>
        </p:txBody>
      </p:sp>
    </p:spTree>
    <p:extLst>
      <p:ext uri="{BB962C8B-B14F-4D97-AF65-F5344CB8AC3E}">
        <p14:creationId xmlns:p14="http://schemas.microsoft.com/office/powerpoint/2010/main" val="2115226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% </a:t>
            </a:r>
            <a:r>
              <a:rPr lang="ko-KR" altLang="en-US" dirty="0"/>
              <a:t>기호 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서식 지정하기</a:t>
            </a:r>
            <a:endParaRPr lang="en-US" altLang="ko-KR" dirty="0"/>
          </a:p>
          <a:p>
            <a:pPr lvl="1"/>
            <a:r>
              <a:rPr lang="ko-KR" altLang="en-US" dirty="0"/>
              <a:t>정수에 포맷 코드 </a:t>
            </a:r>
            <a:r>
              <a:rPr lang="en-US" altLang="ko-KR" b="1" dirty="0">
                <a:solidFill>
                  <a:srgbClr val="C00000"/>
                </a:solidFill>
              </a:rPr>
              <a:t>d</a:t>
            </a:r>
            <a:r>
              <a:rPr lang="ko-KR" altLang="en-US" dirty="0"/>
              <a:t>를 사용하여 </a:t>
            </a:r>
            <a:r>
              <a:rPr lang="ko-KR" altLang="en-US" dirty="0" err="1"/>
              <a:t>서식화</a:t>
            </a:r>
            <a:endParaRPr lang="en-US" altLang="ko-KR" dirty="0"/>
          </a:p>
          <a:p>
            <a:pPr lvl="1"/>
            <a:r>
              <a:rPr lang="ko-KR" altLang="en-US" dirty="0"/>
              <a:t>자릿수</a:t>
            </a:r>
            <a:r>
              <a:rPr lang="en-US" altLang="ko-KR" dirty="0"/>
              <a:t>(</a:t>
            </a:r>
            <a:r>
              <a:rPr lang="ko-KR" altLang="en-US" dirty="0"/>
              <a:t>너비</a:t>
            </a:r>
            <a:r>
              <a:rPr lang="en-US" altLang="ko-KR" dirty="0"/>
              <a:t>)</a:t>
            </a:r>
            <a:r>
              <a:rPr lang="ko-KR" altLang="en-US" dirty="0"/>
              <a:t> 지정 가능</a:t>
            </a:r>
            <a:endParaRPr lang="en-US" altLang="ko-KR" dirty="0"/>
          </a:p>
          <a:p>
            <a:pPr lvl="2"/>
            <a:r>
              <a:rPr lang="en-US" altLang="ko-KR" dirty="0"/>
              <a:t>%</a:t>
            </a:r>
            <a:r>
              <a:rPr lang="en-US" altLang="ko-KR" dirty="0" err="1"/>
              <a:t>nd</a:t>
            </a:r>
            <a:r>
              <a:rPr lang="en-US" altLang="ko-KR" dirty="0"/>
              <a:t> : n</a:t>
            </a:r>
            <a:r>
              <a:rPr lang="ko-KR" altLang="en-US" dirty="0"/>
              <a:t>은 자릿수</a:t>
            </a:r>
            <a:endParaRPr lang="en-US" altLang="ko-KR" dirty="0"/>
          </a:p>
          <a:p>
            <a:pPr lvl="2"/>
            <a:r>
              <a:rPr lang="ko-KR" altLang="en-US" dirty="0"/>
              <a:t>숫자가 </a:t>
            </a:r>
            <a:r>
              <a:rPr lang="en-US" altLang="ko-KR" dirty="0"/>
              <a:t>n </a:t>
            </a:r>
            <a:r>
              <a:rPr lang="ko-KR" altLang="en-US" dirty="0"/>
              <a:t>자릿수를 초과하면 초과하여 표시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7717" y="4087540"/>
            <a:ext cx="4478818" cy="1575112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print("average=</a:t>
            </a:r>
            <a:r>
              <a:rPr lang="en-US" altLang="ko-KR" dirty="0">
                <a:solidFill>
                  <a:srgbClr val="C00000"/>
                </a:solidFill>
              </a:rPr>
              <a:t>%10d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59832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     59832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print("average</a:t>
            </a:r>
            <a:r>
              <a:rPr lang="en-US" altLang="ko-KR" dirty="0">
                <a:solidFill>
                  <a:srgbClr val="C00000"/>
                </a:solidFill>
              </a:rPr>
              <a:t>=%3d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59832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average=59832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98238" y="5295100"/>
            <a:ext cx="4004472" cy="366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91" dirty="0">
                <a:solidFill>
                  <a:srgbClr val="C00000"/>
                </a:solidFill>
              </a:rPr>
              <a:t>average=598 or average=832 </a:t>
            </a:r>
            <a:r>
              <a:rPr lang="ko-KR" altLang="en-US" sz="1791" dirty="0">
                <a:solidFill>
                  <a:srgbClr val="C00000"/>
                </a:solidFill>
              </a:rPr>
              <a:t>이 아님</a:t>
            </a:r>
            <a:r>
              <a:rPr lang="en-US" altLang="ko-KR" sz="1791" dirty="0">
                <a:solidFill>
                  <a:srgbClr val="C00000"/>
                </a:solidFill>
              </a:rPr>
              <a:t>!</a:t>
            </a:r>
          </a:p>
        </p:txBody>
      </p:sp>
      <p:cxnSp>
        <p:nvCxnSpPr>
          <p:cNvPr id="6" name="꺾인 연결선 5"/>
          <p:cNvCxnSpPr/>
          <p:nvPr/>
        </p:nvCxnSpPr>
        <p:spPr>
          <a:xfrm rot="16200000" flipH="1">
            <a:off x="3627148" y="5272678"/>
            <a:ext cx="321068" cy="22111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-1" b="46881"/>
          <a:stretch/>
        </p:blipFill>
        <p:spPr>
          <a:xfrm>
            <a:off x="6232789" y="3001062"/>
            <a:ext cx="3359172" cy="18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10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% </a:t>
            </a:r>
            <a:r>
              <a:rPr lang="ko-KR" altLang="en-US" dirty="0"/>
              <a:t>기호 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실수 서식 지정하기</a:t>
            </a:r>
            <a:endParaRPr lang="en-US" altLang="ko-KR" dirty="0"/>
          </a:p>
          <a:p>
            <a:pPr lvl="1"/>
            <a:r>
              <a:rPr lang="ko-KR" altLang="en-US" dirty="0"/>
              <a:t>실수에 포맷 코드 </a:t>
            </a:r>
            <a:r>
              <a:rPr lang="en-US" altLang="ko-KR" b="1" dirty="0">
                <a:solidFill>
                  <a:srgbClr val="C00000"/>
                </a:solidFill>
              </a:rPr>
              <a:t>f</a:t>
            </a:r>
            <a:r>
              <a:rPr lang="ko-KR" altLang="en-US" dirty="0"/>
              <a:t>를 사용하여 </a:t>
            </a:r>
            <a:r>
              <a:rPr lang="ko-KR" altLang="en-US" dirty="0" err="1"/>
              <a:t>서식화</a:t>
            </a:r>
            <a:endParaRPr lang="en-US" altLang="ko-KR" dirty="0"/>
          </a:p>
          <a:p>
            <a:pPr lvl="1"/>
            <a:r>
              <a:rPr lang="en-US" altLang="ko-KR" dirty="0"/>
              <a:t>%</a:t>
            </a:r>
            <a:r>
              <a:rPr lang="en-US" altLang="ko-KR" dirty="0" err="1"/>
              <a:t>n.mf</a:t>
            </a:r>
            <a:r>
              <a:rPr lang="en-US" altLang="ko-KR" dirty="0"/>
              <a:t> : n</a:t>
            </a:r>
            <a:r>
              <a:rPr lang="ko-KR" altLang="en-US" dirty="0"/>
              <a:t>은 전체 너비</a:t>
            </a:r>
            <a:r>
              <a:rPr lang="en-US" altLang="ko-KR" dirty="0"/>
              <a:t>, m</a:t>
            </a:r>
            <a:r>
              <a:rPr lang="ko-KR" altLang="en-US" dirty="0"/>
              <a:t>은 소수점 이하 자릿수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475231" y="3036654"/>
            <a:ext cx="4999038" cy="2807983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print("average=%10.2f" % 57.467657)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     57.47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print("average=%10.2f" % 12345678.923)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average=12345678.92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print("average=%10.2f" % 57.4)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     57.40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print("average=%10.2f" % 57)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average=     57.00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91614" y="2134250"/>
            <a:ext cx="3366398" cy="1688390"/>
            <a:chOff x="7441927" y="796455"/>
            <a:chExt cx="3382695" cy="1696564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7646856" y="1924390"/>
              <a:ext cx="492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9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79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8102832" y="1924390"/>
              <a:ext cx="515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79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8332269" y="1924390"/>
              <a:ext cx="3409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9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79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8673198" y="1924390"/>
              <a:ext cx="3409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9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</a:t>
              </a:r>
              <a:endParaRPr lang="ko-KR" altLang="en-US" sz="179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41927" y="1662551"/>
              <a:ext cx="1765426" cy="8304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93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9207354" y="1924390"/>
              <a:ext cx="352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469764" y="173875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서식 지정자</a:t>
              </a: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0800000" flipV="1">
              <a:off x="7925122" y="1519807"/>
              <a:ext cx="0" cy="3668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627604" y="120878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너비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rot="10800000" flipV="1">
              <a:off x="8502733" y="1071952"/>
              <a:ext cx="0" cy="8476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176782" y="796455"/>
              <a:ext cx="1970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소수점 이하 자릿수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10800000" flipV="1">
              <a:off x="8843662" y="1547340"/>
              <a:ext cx="0" cy="3668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502733" y="1203412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변환 코드</a:t>
              </a:r>
            </a:p>
          </p:txBody>
        </p:sp>
      </p:grpSp>
      <p:graphicFrame>
        <p:nvGraphicFramePr>
          <p:cNvPr id="22" name="Object 10"/>
          <p:cNvGraphicFramePr>
            <a:graphicFrameLocks noChangeAspect="1"/>
          </p:cNvGraphicFramePr>
          <p:nvPr/>
        </p:nvGraphicFramePr>
        <p:xfrm>
          <a:off x="6714703" y="3429000"/>
          <a:ext cx="2665211" cy="264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icture" r:id="rId3" imgW="1116792" imgH="1101985" progId="Word.Picture.8">
                  <p:embed/>
                </p:oleObj>
              </mc:Choice>
              <mc:Fallback>
                <p:oleObj name="Picture" r:id="rId3" imgW="1116792" imgH="1101985" progId="Word.Picture.8">
                  <p:embed/>
                  <p:pic>
                    <p:nvPicPr>
                      <p:cNvPr id="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703" y="3429000"/>
                        <a:ext cx="2665211" cy="2641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7399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ko-KR" altLang="en-US" dirty="0"/>
              <a:t> </a:t>
            </a:r>
            <a:r>
              <a:rPr lang="en-US" altLang="ko-KR" dirty="0"/>
              <a:t>- str.format() </a:t>
            </a:r>
            <a:r>
              <a:rPr lang="ko-KR" altLang="en-US" dirty="0"/>
              <a:t>사용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en-US" altLang="ko-KR" dirty="0"/>
              <a:t>Object type string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인 </a:t>
            </a:r>
            <a:r>
              <a:rPr lang="en-US" altLang="ko-KR" dirty="0"/>
              <a:t>str.format()</a:t>
            </a:r>
            <a:r>
              <a:rPr lang="ko-KR" altLang="en-US" dirty="0"/>
              <a:t>을 사용한 </a:t>
            </a:r>
            <a:r>
              <a:rPr lang="ko-KR" altLang="en-US" dirty="0" err="1"/>
              <a:t>포맷팅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기호를 사용하는 방식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문자열 안에 중괄호 </a:t>
            </a:r>
            <a:r>
              <a:rPr lang="en-US" altLang="ko-KR" dirty="0"/>
              <a:t>{ }</a:t>
            </a:r>
            <a:r>
              <a:rPr lang="ko-KR" altLang="en-US" dirty="0"/>
              <a:t>로 데이터가 들어갈 자리를 만들고 </a:t>
            </a:r>
            <a:r>
              <a:rPr lang="en-US" altLang="ko-KR" dirty="0"/>
              <a:t>format() </a:t>
            </a:r>
            <a:r>
              <a:rPr lang="ko-KR" altLang="en-US" dirty="0"/>
              <a:t>함수를 호출할 때 이 자리에 들어갈 데이터를 차례대로 지정하면 원하는 형식의 문자열을 만들어 출력할 수 있다</a:t>
            </a:r>
            <a:r>
              <a:rPr lang="en-US" altLang="ko-KR" dirty="0"/>
              <a:t>. </a:t>
            </a:r>
          </a:p>
          <a:p>
            <a:pPr>
              <a:lnSpc>
                <a:spcPct val="14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40000"/>
              </a:lnSpc>
            </a:pPr>
            <a:endParaRPr lang="en-US" altLang="ko-KR" dirty="0"/>
          </a:p>
          <a:p>
            <a:pPr>
              <a:lnSpc>
                <a:spcPct val="140000"/>
              </a:lnSpc>
            </a:pPr>
            <a:endParaRPr lang="en-US" altLang="ko-KR" dirty="0"/>
          </a:p>
          <a:p>
            <a:pPr>
              <a:lnSpc>
                <a:spcPct val="140000"/>
              </a:lnSpc>
            </a:pPr>
            <a:endParaRPr lang="en-US" altLang="ko-KR" dirty="0"/>
          </a:p>
          <a:p>
            <a:pPr>
              <a:lnSpc>
                <a:spcPct val="140000"/>
              </a:lnSpc>
            </a:pPr>
            <a:endParaRPr lang="en-US" altLang="ko-KR" dirty="0"/>
          </a:p>
          <a:p>
            <a:pPr marL="445526" lvl="1" indent="0">
              <a:lnSpc>
                <a:spcPct val="140000"/>
              </a:lnSpc>
              <a:buNone/>
            </a:pP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문자열 안의 첫 괄호는 </a:t>
            </a:r>
            <a:r>
              <a:rPr lang="en-US" altLang="ko-KR" dirty="0"/>
              <a:t>x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둘째 괄호는 </a:t>
            </a:r>
            <a:r>
              <a:rPr lang="en-US" altLang="ko-KR" dirty="0"/>
              <a:t>y </a:t>
            </a:r>
            <a:r>
              <a:rPr lang="ko-KR" altLang="en-US" dirty="0"/>
              <a:t>값으로 대체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6249988"/>
            <a:ext cx="1897063" cy="4556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/>
              <a:pPr>
                <a:defRPr/>
              </a:pPr>
              <a:t>114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478330" y="4398731"/>
            <a:ext cx="7259785" cy="1288093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x = 5; y = 10</a:t>
            </a:r>
          </a:p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print("x=</a:t>
            </a:r>
            <a:r>
              <a:rPr lang="es-ES" altLang="ko-KR" dirty="0">
                <a:solidFill>
                  <a:srgbClr val="00B0F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{}</a:t>
            </a:r>
            <a:r>
              <a:rPr lang="es-ES" altLang="ko-KR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and y=</a:t>
            </a:r>
            <a:r>
              <a:rPr lang="es-ES" altLang="ko-KR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{}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"</a:t>
            </a:r>
            <a:r>
              <a:rPr lang="es-ES" altLang="ko-KR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.format(</a:t>
            </a:r>
            <a:r>
              <a:rPr lang="es-ES" altLang="ko-KR" dirty="0">
                <a:solidFill>
                  <a:srgbClr val="00B0F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x</a:t>
            </a:r>
            <a:r>
              <a:rPr lang="es-ES" altLang="ko-KR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s-ES" altLang="ko-KR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y</a:t>
            </a:r>
            <a:r>
              <a:rPr lang="es-ES" altLang="ko-KR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)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x = 5 and y = 10</a:t>
            </a:r>
            <a:endParaRPr lang="en-US" altLang="ko-KR" dirty="0">
              <a:latin typeface="Consolas" panose="020B0609020204030204" pitchFamily="49" charset="0"/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0997" y="3017755"/>
            <a:ext cx="7259785" cy="1284074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print('T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he light was </a:t>
            </a:r>
            <a:r>
              <a:rPr lang="es-ES" altLang="ko-KR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{}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'.format('good')</a:t>
            </a:r>
          </a:p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The light was good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print('T</a:t>
            </a:r>
            <a:r>
              <a:rPr lang="es-ES" altLang="ko-KR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he light was </a:t>
            </a:r>
            <a:r>
              <a:rPr lang="es-ES" altLang="ko-KR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%s</a:t>
            </a:r>
            <a:r>
              <a:rPr lang="es-ES" altLang="ko-KR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' % 'good')  # </a:t>
            </a:r>
            <a:r>
              <a:rPr lang="ko-KR" altLang="en-US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같은결과</a:t>
            </a:r>
            <a:endParaRPr lang="es-ES" altLang="ko-KR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90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숫자</a:t>
            </a:r>
            <a:r>
              <a:rPr lang="ko-KR" altLang="en-US" dirty="0"/>
              <a:t>를 집어 넣게 되면 </a:t>
            </a:r>
            <a:r>
              <a:rPr lang="ko-KR" altLang="en-US" b="1" dirty="0">
                <a:solidFill>
                  <a:srgbClr val="C00000"/>
                </a:solidFill>
              </a:rPr>
              <a:t>인수의 인덱스</a:t>
            </a:r>
            <a:r>
              <a:rPr lang="ko-KR" altLang="en-US" dirty="0"/>
              <a:t>를 나타냄</a:t>
            </a:r>
            <a:endParaRPr lang="en-US" altLang="ko-KR" dirty="0"/>
          </a:p>
          <a:p>
            <a:pPr lvl="1"/>
            <a:r>
              <a:rPr lang="ko-KR" altLang="en-US" dirty="0"/>
              <a:t>변수 삽입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194" dirty="0"/>
          </a:p>
          <a:p>
            <a:pPr lvl="1"/>
            <a:endParaRPr lang="en-US" altLang="ko-KR" sz="1194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값 넣기 예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279538" y="2293534"/>
            <a:ext cx="6663957" cy="1005762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number = 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print("I eat 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apples."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I eat 3 apples.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9538" y="4005064"/>
            <a:ext cx="6663957" cy="1489412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 is a son of </a:t>
            </a:r>
            <a:r>
              <a:rPr lang="en-US" altLang="ko-KR" dirty="0">
                <a:solidFill>
                  <a:srgbClr val="C00000"/>
                </a:solidFill>
              </a:rPr>
              <a:t>{1}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Simon is a son of John.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{1}</a:t>
            </a:r>
            <a:r>
              <a:rPr lang="en-US" altLang="ko-KR" dirty="0">
                <a:solidFill>
                  <a:schemeClr val="tx1"/>
                </a:solidFill>
              </a:rPr>
              <a:t> is a son of 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John is a son of Simon.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9538" y="5729203"/>
            <a:ext cx="4530915" cy="579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92" dirty="0">
                <a:solidFill>
                  <a:srgbClr val="C00000"/>
                </a:solidFill>
              </a:rPr>
              <a:t>{0}</a:t>
            </a:r>
            <a:r>
              <a:rPr lang="ko-KR" altLang="en-US" sz="1592" dirty="0">
                <a:solidFill>
                  <a:srgbClr val="C00000"/>
                </a:solidFill>
              </a:rPr>
              <a:t>은</a:t>
            </a:r>
            <a:r>
              <a:rPr lang="en-US" altLang="ko-KR" sz="1592" dirty="0">
                <a:solidFill>
                  <a:srgbClr val="C00000"/>
                </a:solidFill>
              </a:rPr>
              <a:t> format( ) </a:t>
            </a:r>
            <a:r>
              <a:rPr lang="ko-KR" altLang="en-US" sz="1592" dirty="0">
                <a:solidFill>
                  <a:srgbClr val="C00000"/>
                </a:solidFill>
              </a:rPr>
              <a:t>함수의 첫 번째 인수 값으로 바뀜</a:t>
            </a:r>
            <a:endParaRPr lang="en-US" altLang="ko-KR" sz="1592" dirty="0">
              <a:solidFill>
                <a:srgbClr val="C00000"/>
              </a:solidFill>
            </a:endParaRPr>
          </a:p>
          <a:p>
            <a:r>
              <a:rPr lang="en-US" altLang="ko-KR" sz="1592" dirty="0">
                <a:solidFill>
                  <a:srgbClr val="C00000"/>
                </a:solidFill>
              </a:rPr>
              <a:t>{1}</a:t>
            </a:r>
            <a:r>
              <a:rPr lang="ko-KR" altLang="en-US" sz="1592" dirty="0">
                <a:solidFill>
                  <a:srgbClr val="C00000"/>
                </a:solidFill>
              </a:rPr>
              <a:t>은</a:t>
            </a:r>
            <a:r>
              <a:rPr lang="en-US" altLang="ko-KR" sz="1592" dirty="0">
                <a:solidFill>
                  <a:srgbClr val="C00000"/>
                </a:solidFill>
              </a:rPr>
              <a:t> format( ) </a:t>
            </a:r>
            <a:r>
              <a:rPr lang="ko-KR" altLang="en-US" sz="1592" dirty="0">
                <a:solidFill>
                  <a:srgbClr val="C00000"/>
                </a:solidFill>
              </a:rPr>
              <a:t>함수의 두 번째 인수 값으로 바뀜</a:t>
            </a:r>
            <a:endParaRPr lang="en-US" altLang="ko-KR" sz="1592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7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키워드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이름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을 넣어 사용할 수 있음</a:t>
            </a:r>
            <a:endParaRPr lang="en-US" altLang="ko-KR" dirty="0"/>
          </a:p>
          <a:p>
            <a:pPr lvl="1"/>
            <a:r>
              <a:rPr lang="en-US" altLang="ko-KR" dirty="0"/>
              <a:t>{0}, {1}</a:t>
            </a:r>
            <a:r>
              <a:rPr lang="ko-KR" altLang="en-US" dirty="0"/>
              <a:t>과 같은 인덱스 항목 대신 </a:t>
            </a:r>
            <a:r>
              <a:rPr lang="en-US" altLang="ko-KR" dirty="0"/>
              <a:t>{name} </a:t>
            </a:r>
            <a:r>
              <a:rPr lang="ko-KR" altLang="en-US" dirty="0"/>
              <a:t>형태를 이용하는 방법</a:t>
            </a:r>
            <a:endParaRPr lang="en-US" altLang="ko-KR" dirty="0"/>
          </a:p>
          <a:p>
            <a:pPr lvl="1"/>
            <a:r>
              <a:rPr lang="en-US" altLang="ko-KR" dirty="0"/>
              <a:t>{name} </a:t>
            </a:r>
            <a:r>
              <a:rPr lang="ko-KR" altLang="en-US" dirty="0"/>
              <a:t>형태를 이용할 경우 </a:t>
            </a:r>
            <a:r>
              <a:rPr lang="en-US" altLang="ko-KR" dirty="0"/>
              <a:t>format( ) </a:t>
            </a:r>
            <a:r>
              <a:rPr lang="ko-KR" altLang="en-US" dirty="0"/>
              <a:t>함수의 입력 값에는</a:t>
            </a:r>
            <a:br>
              <a:rPr lang="en-US" altLang="ko-KR" dirty="0"/>
            </a:br>
            <a:r>
              <a:rPr lang="ko-KR" altLang="en-US" dirty="0"/>
              <a:t>반드시 </a:t>
            </a:r>
            <a:r>
              <a:rPr lang="en-US" altLang="ko-KR" b="1" dirty="0">
                <a:solidFill>
                  <a:srgbClr val="C00000"/>
                </a:solidFill>
              </a:rPr>
              <a:t>name=value</a:t>
            </a:r>
            <a:r>
              <a:rPr lang="ko-KR" altLang="en-US" b="1" dirty="0">
                <a:solidFill>
                  <a:srgbClr val="C00000"/>
                </a:solidFill>
              </a:rPr>
              <a:t>와 같은 형태의 입력 값이 있어야 함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0087" y="3429000"/>
            <a:ext cx="10801200" cy="1846626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print('My name is </a:t>
            </a:r>
            <a:r>
              <a:rPr lang="en-US" altLang="ko-KR" sz="1800" dirty="0">
                <a:solidFill>
                  <a:srgbClr val="C00000"/>
                </a:solidFill>
              </a:rPr>
              <a:t>{0}</a:t>
            </a:r>
            <a:r>
              <a:rPr lang="en-US" altLang="ko-KR" sz="1800" dirty="0">
                <a:solidFill>
                  <a:schemeClr val="tx1"/>
                </a:solidFill>
              </a:rPr>
              <a:t>. I am </a:t>
            </a:r>
            <a:r>
              <a:rPr lang="en-US" altLang="ko-KR" sz="1800" dirty="0">
                <a:solidFill>
                  <a:srgbClr val="C00000"/>
                </a:solidFill>
              </a:rPr>
              <a:t>{1}</a:t>
            </a:r>
            <a:r>
              <a:rPr lang="en-US" altLang="ko-KR" sz="1800" dirty="0">
                <a:solidFill>
                  <a:schemeClr val="tx1"/>
                </a:solidFill>
              </a:rPr>
              <a:t> years </a:t>
            </a:r>
            <a:r>
              <a:rPr lang="en-US" altLang="ko-KR" sz="1800" dirty="0" err="1">
                <a:solidFill>
                  <a:schemeClr val="tx1"/>
                </a:solidFill>
              </a:rPr>
              <a:t>old.'</a:t>
            </a:r>
            <a:r>
              <a:rPr lang="en-US" altLang="ko-KR" sz="18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('Mario', 20)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My name is Mario. I am 20 years old.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print('My name is </a:t>
            </a:r>
            <a:r>
              <a:rPr lang="en-US" altLang="ko-KR" sz="1800" dirty="0">
                <a:solidFill>
                  <a:srgbClr val="C00000"/>
                </a:solidFill>
              </a:rPr>
              <a:t>{name}</a:t>
            </a:r>
            <a:r>
              <a:rPr lang="en-US" altLang="ko-KR" sz="1800" dirty="0">
                <a:solidFill>
                  <a:schemeClr val="tx1"/>
                </a:solidFill>
              </a:rPr>
              <a:t>. I am </a:t>
            </a:r>
            <a:r>
              <a:rPr lang="en-US" altLang="ko-KR" sz="1800" dirty="0">
                <a:solidFill>
                  <a:srgbClr val="C00000"/>
                </a:solidFill>
              </a:rPr>
              <a:t>{age}</a:t>
            </a:r>
            <a:r>
              <a:rPr lang="en-US" altLang="ko-KR" sz="1800" dirty="0">
                <a:solidFill>
                  <a:schemeClr val="tx1"/>
                </a:solidFill>
              </a:rPr>
              <a:t> years </a:t>
            </a:r>
            <a:r>
              <a:rPr lang="en-US" altLang="ko-KR" sz="1800" dirty="0" err="1">
                <a:solidFill>
                  <a:schemeClr val="tx1"/>
                </a:solidFill>
              </a:rPr>
              <a:t>old.'</a:t>
            </a:r>
            <a:r>
              <a:rPr lang="en-US" altLang="ko-KR" sz="18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(name='Mario', age=20)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My name is Mario. I am 20 years old.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374" y="5420382"/>
            <a:ext cx="8600474" cy="335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92" dirty="0">
                <a:solidFill>
                  <a:srgbClr val="C00000"/>
                </a:solidFill>
              </a:rPr>
              <a:t>문자열의 </a:t>
            </a:r>
            <a:r>
              <a:rPr lang="en-US" altLang="ko-KR" sz="1592" dirty="0">
                <a:solidFill>
                  <a:srgbClr val="C00000"/>
                </a:solidFill>
              </a:rPr>
              <a:t>{name}, {age}</a:t>
            </a:r>
            <a:r>
              <a:rPr lang="ko-KR" altLang="en-US" sz="1592" dirty="0">
                <a:solidFill>
                  <a:srgbClr val="C00000"/>
                </a:solidFill>
              </a:rPr>
              <a:t>가 </a:t>
            </a:r>
            <a:r>
              <a:rPr lang="en-US" altLang="ko-KR" sz="1592" dirty="0">
                <a:solidFill>
                  <a:srgbClr val="C00000"/>
                </a:solidFill>
              </a:rPr>
              <a:t>format( ) </a:t>
            </a:r>
            <a:r>
              <a:rPr lang="ko-KR" altLang="en-US" sz="1592" dirty="0">
                <a:solidFill>
                  <a:srgbClr val="C00000"/>
                </a:solidFill>
              </a:rPr>
              <a:t>함수의 입력 값인 </a:t>
            </a:r>
            <a:r>
              <a:rPr lang="en-US" altLang="ko-KR" sz="1592" dirty="0">
                <a:solidFill>
                  <a:srgbClr val="C00000"/>
                </a:solidFill>
              </a:rPr>
              <a:t>name=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sz="1592" dirty="0">
                <a:solidFill>
                  <a:srgbClr val="C00000"/>
                </a:solidFill>
              </a:rPr>
              <a:t>Mario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sz="1592" dirty="0">
                <a:solidFill>
                  <a:srgbClr val="C00000"/>
                </a:solidFill>
              </a:rPr>
              <a:t>, age=20 </a:t>
            </a:r>
            <a:r>
              <a:rPr lang="ko-KR" altLang="en-US" sz="1592" dirty="0">
                <a:solidFill>
                  <a:srgbClr val="C00000"/>
                </a:solidFill>
              </a:rPr>
              <a:t>값으로 각각 바뀜</a:t>
            </a:r>
            <a:endParaRPr lang="en-US" altLang="ko-KR" sz="1592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0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포맷 </a:t>
            </a:r>
            <a:r>
              <a:rPr lang="ko-KR" altLang="en-US" b="1" dirty="0" err="1">
                <a:solidFill>
                  <a:srgbClr val="C00000"/>
                </a:solidFill>
              </a:rPr>
              <a:t>코드</a:t>
            </a:r>
            <a:r>
              <a:rPr lang="ko-KR" altLang="en-US" dirty="0" err="1"/>
              <a:t>을</a:t>
            </a:r>
            <a:r>
              <a:rPr lang="ko-KR" altLang="en-US" dirty="0"/>
              <a:t> 넣어 사용</a:t>
            </a:r>
            <a:endParaRPr lang="en-US" altLang="ko-KR" dirty="0"/>
          </a:p>
          <a:p>
            <a:r>
              <a:rPr lang="ko-KR" altLang="en-US" dirty="0"/>
              <a:t>사용 형식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C00000"/>
                </a:solidFill>
              </a:rPr>
              <a:t>{:</a:t>
            </a:r>
            <a:r>
              <a:rPr lang="ko-KR" altLang="en-US" b="1" dirty="0">
                <a:solidFill>
                  <a:srgbClr val="C00000"/>
                </a:solidFill>
              </a:rPr>
              <a:t>포맷 기호</a:t>
            </a:r>
            <a:r>
              <a:rPr lang="en-US" altLang="ko-KR" b="1" dirty="0">
                <a:solidFill>
                  <a:srgbClr val="C00000"/>
                </a:solidFill>
              </a:rPr>
              <a:t>}</a:t>
            </a:r>
          </a:p>
          <a:p>
            <a:pPr lvl="1"/>
            <a:r>
              <a:rPr lang="ko-KR" altLang="en-US" dirty="0"/>
              <a:t>인덱스를 생략하면 기본 순서로 매핑</a:t>
            </a:r>
            <a:endParaRPr lang="en-US" altLang="ko-KR" dirty="0"/>
          </a:p>
          <a:p>
            <a:pPr lvl="1"/>
            <a:r>
              <a:rPr lang="en-US" altLang="ko-KR" dirty="0"/>
              <a:t>{ } </a:t>
            </a:r>
            <a:r>
              <a:rPr lang="ko-KR" altLang="en-US" dirty="0"/>
              <a:t>내에 </a:t>
            </a:r>
            <a:r>
              <a:rPr lang="en-US" altLang="ko-KR" b="1" dirty="0">
                <a:solidFill>
                  <a:srgbClr val="C00000"/>
                </a:solidFill>
              </a:rPr>
              <a:t>:</a:t>
            </a:r>
            <a:r>
              <a:rPr lang="ko-KR" altLang="en-US" b="1" dirty="0">
                <a:solidFill>
                  <a:srgbClr val="C00000"/>
                </a:solidFill>
              </a:rPr>
              <a:t>는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생략할 수 없음 </a:t>
            </a:r>
            <a:r>
              <a:rPr lang="en-US" altLang="ko-KR" dirty="0"/>
              <a:t>(</a:t>
            </a:r>
            <a:r>
              <a:rPr lang="ko-KR" altLang="en-US" dirty="0"/>
              <a:t>생략하면 인덱스 값으로 인식됨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문자열 포맷 코드는 숫자와 문자열 </a:t>
            </a:r>
            <a:r>
              <a:rPr lang="ko-KR" altLang="en-US" dirty="0" err="1"/>
              <a:t>서식화에</a:t>
            </a:r>
            <a:r>
              <a:rPr lang="ko-KR" altLang="en-US" dirty="0"/>
              <a:t> 사용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098079" y="4221088"/>
          <a:ext cx="6120680" cy="2520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160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376852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4305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코드</a:t>
                      </a:r>
                      <a:endParaRPr lang="ko-Kore-KR" altLang="en-US" sz="18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설명</a:t>
                      </a:r>
                      <a:endParaRPr lang="ko-Kore-KR" altLang="en-US" sz="18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17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형식 지정없이 사용 가능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17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{:s}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966"/>
                  </a:ext>
                </a:extLst>
              </a:tr>
              <a:tr h="40921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{:d}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68493"/>
                  </a:ext>
                </a:extLst>
              </a:tr>
              <a:tr h="40921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{:f}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부동소수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8557"/>
                  </a:ext>
                </a:extLst>
              </a:tr>
              <a:tr h="317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{:&lt;}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왼쪽 정렬로 포함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0548"/>
                  </a:ext>
                </a:extLst>
              </a:tr>
              <a:tr h="317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{:&gt;}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오른쪽 정렬로 포함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0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051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787" dirty="0"/>
              <a:t> 출력 형식</a:t>
            </a:r>
            <a:endParaRPr lang="en-US" altLang="ko-KR" sz="2787" dirty="0"/>
          </a:p>
          <a:p>
            <a:pPr marL="445526" lvl="1" indent="0">
              <a:lnSpc>
                <a:spcPct val="120000"/>
              </a:lnSpc>
              <a:buNone/>
            </a:pPr>
            <a:r>
              <a:rPr lang="en-US" altLang="ko-KR" sz="3185" b="1" kern="0" dirty="0">
                <a:solidFill>
                  <a:srgbClr val="FF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“</a:t>
            </a:r>
            <a:r>
              <a:rPr lang="en-US" altLang="ko-KR" sz="3185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{</a:t>
            </a:r>
            <a:r>
              <a:rPr lang="ko-KR" altLang="en-US" sz="2787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순서 </a:t>
            </a:r>
            <a:r>
              <a:rPr lang="en-US" altLang="ko-KR" sz="3185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3185" b="1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2787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출력형식</a:t>
            </a:r>
            <a:r>
              <a:rPr lang="en-US" altLang="ko-KR" sz="3185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}</a:t>
            </a:r>
            <a:r>
              <a:rPr lang="en-US" altLang="ko-KR" sz="3185" b="1" kern="0" dirty="0">
                <a:solidFill>
                  <a:srgbClr val="FF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”</a:t>
            </a:r>
            <a:r>
              <a:rPr lang="en-US" altLang="ko-KR" sz="3185" b="1" kern="0" dirty="0">
                <a:solidFill>
                  <a:srgbClr val="9933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n-US" altLang="ko-KR" sz="3185" kern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format(var)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sz="2388" b="1" dirty="0">
                <a:solidFill>
                  <a:srgbClr val="C00000"/>
                </a:solidFill>
              </a:rPr>
              <a:t>{ }</a:t>
            </a:r>
            <a:r>
              <a:rPr lang="ko-KR" altLang="en-US" dirty="0"/>
              <a:t>안에 기호 </a:t>
            </a:r>
            <a:r>
              <a:rPr lang="en-US" altLang="ko-KR" sz="2787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/>
              <a:t>을 사용해서 위치와 출력 형식을 지정할 수 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순서와 출력형식 모두 생략 가능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189640" y="3615745"/>
            <a:ext cx="9804582" cy="2526733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temp = 25.232123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humi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 = 45.32345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온도는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{}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습도는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{}%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입니다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."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.format(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humi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temp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온도는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45.32345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습도는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25.232123%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입니다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온도는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{1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.1f}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습도는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{0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.0f}%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입니다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."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.format(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humi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temp</a:t>
            </a:r>
            <a:r>
              <a:rPr lang="es-E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온도는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25.2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습도는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45%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입니다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554455" y="4456883"/>
            <a:ext cx="4594918" cy="526759"/>
            <a:chOff x="4418046" y="2254102"/>
            <a:chExt cx="2456757" cy="529309"/>
          </a:xfrm>
        </p:grpSpPr>
        <p:sp>
          <p:nvSpPr>
            <p:cNvPr id="9" name="자유형 8"/>
            <p:cNvSpPr/>
            <p:nvPr/>
          </p:nvSpPr>
          <p:spPr>
            <a:xfrm>
              <a:off x="4418046" y="2680755"/>
              <a:ext cx="2107907" cy="102656"/>
            </a:xfrm>
            <a:custGeom>
              <a:avLst/>
              <a:gdLst>
                <a:gd name="connsiteX0" fmla="*/ 3200400 w 3200400"/>
                <a:gd name="connsiteY0" fmla="*/ 0 h 139700"/>
                <a:gd name="connsiteX1" fmla="*/ 3136900 w 3200400"/>
                <a:gd name="connsiteY1" fmla="*/ 76200 h 139700"/>
                <a:gd name="connsiteX2" fmla="*/ 2844800 w 3200400"/>
                <a:gd name="connsiteY2" fmla="*/ 114300 h 139700"/>
                <a:gd name="connsiteX3" fmla="*/ 2120900 w 3200400"/>
                <a:gd name="connsiteY3" fmla="*/ 139700 h 139700"/>
                <a:gd name="connsiteX4" fmla="*/ 1358900 w 3200400"/>
                <a:gd name="connsiteY4" fmla="*/ 127000 h 139700"/>
                <a:gd name="connsiteX5" fmla="*/ 317500 w 3200400"/>
                <a:gd name="connsiteY5" fmla="*/ 88900 h 139700"/>
                <a:gd name="connsiteX6" fmla="*/ 152400 w 3200400"/>
                <a:gd name="connsiteY6" fmla="*/ 88900 h 139700"/>
                <a:gd name="connsiteX7" fmla="*/ 0 w 3200400"/>
                <a:gd name="connsiteY7" fmla="*/ 12700 h 139700"/>
                <a:gd name="connsiteX8" fmla="*/ 0 w 3200400"/>
                <a:gd name="connsiteY8" fmla="*/ 12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0400" h="139700">
                  <a:moveTo>
                    <a:pt x="3200400" y="0"/>
                  </a:moveTo>
                  <a:cubicBezTo>
                    <a:pt x="3198283" y="28575"/>
                    <a:pt x="3196167" y="57150"/>
                    <a:pt x="3136900" y="76200"/>
                  </a:cubicBezTo>
                  <a:cubicBezTo>
                    <a:pt x="3077633" y="95250"/>
                    <a:pt x="3014133" y="103717"/>
                    <a:pt x="2844800" y="114300"/>
                  </a:cubicBezTo>
                  <a:cubicBezTo>
                    <a:pt x="2675467" y="124883"/>
                    <a:pt x="2120900" y="139700"/>
                    <a:pt x="2120900" y="139700"/>
                  </a:cubicBezTo>
                  <a:lnTo>
                    <a:pt x="1358900" y="127000"/>
                  </a:lnTo>
                  <a:lnTo>
                    <a:pt x="317500" y="88900"/>
                  </a:lnTo>
                  <a:cubicBezTo>
                    <a:pt x="116417" y="82550"/>
                    <a:pt x="205317" y="101600"/>
                    <a:pt x="152400" y="88900"/>
                  </a:cubicBezTo>
                  <a:cubicBezTo>
                    <a:pt x="99483" y="76200"/>
                    <a:pt x="0" y="12700"/>
                    <a:pt x="0" y="12700"/>
                  </a:cubicBezTo>
                  <a:lnTo>
                    <a:pt x="0" y="127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246831" y="2254102"/>
              <a:ext cx="1627972" cy="124746"/>
            </a:xfrm>
            <a:custGeom>
              <a:avLst/>
              <a:gdLst>
                <a:gd name="connsiteX0" fmla="*/ 1854200 w 1854200"/>
                <a:gd name="connsiteY0" fmla="*/ 127529 h 127529"/>
                <a:gd name="connsiteX1" fmla="*/ 1651000 w 1854200"/>
                <a:gd name="connsiteY1" fmla="*/ 64029 h 127529"/>
                <a:gd name="connsiteX2" fmla="*/ 1244600 w 1854200"/>
                <a:gd name="connsiteY2" fmla="*/ 13229 h 127529"/>
                <a:gd name="connsiteX3" fmla="*/ 647700 w 1854200"/>
                <a:gd name="connsiteY3" fmla="*/ 529 h 127529"/>
                <a:gd name="connsiteX4" fmla="*/ 215900 w 1854200"/>
                <a:gd name="connsiteY4" fmla="*/ 25929 h 127529"/>
                <a:gd name="connsiteX5" fmla="*/ 0 w 1854200"/>
                <a:gd name="connsiteY5" fmla="*/ 114829 h 1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4200" h="127529">
                  <a:moveTo>
                    <a:pt x="1854200" y="127529"/>
                  </a:moveTo>
                  <a:cubicBezTo>
                    <a:pt x="1803400" y="105304"/>
                    <a:pt x="1752600" y="83079"/>
                    <a:pt x="1651000" y="64029"/>
                  </a:cubicBezTo>
                  <a:cubicBezTo>
                    <a:pt x="1549400" y="44979"/>
                    <a:pt x="1411817" y="23812"/>
                    <a:pt x="1244600" y="13229"/>
                  </a:cubicBezTo>
                  <a:cubicBezTo>
                    <a:pt x="1077383" y="2646"/>
                    <a:pt x="819150" y="-1588"/>
                    <a:pt x="647700" y="529"/>
                  </a:cubicBezTo>
                  <a:cubicBezTo>
                    <a:pt x="476250" y="2646"/>
                    <a:pt x="323850" y="6879"/>
                    <a:pt x="215900" y="25929"/>
                  </a:cubicBezTo>
                  <a:cubicBezTo>
                    <a:pt x="107950" y="44979"/>
                    <a:pt x="53975" y="79904"/>
                    <a:pt x="0" y="114829"/>
                  </a:cubicBez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29976" y="5214534"/>
            <a:ext cx="5523011" cy="632229"/>
            <a:chOff x="4302939" y="2248420"/>
            <a:chExt cx="2587419" cy="635290"/>
          </a:xfrm>
        </p:grpSpPr>
        <p:sp>
          <p:nvSpPr>
            <p:cNvPr id="13" name="자유형 12"/>
            <p:cNvSpPr/>
            <p:nvPr/>
          </p:nvSpPr>
          <p:spPr>
            <a:xfrm>
              <a:off x="5294772" y="2685680"/>
              <a:ext cx="1222623" cy="198030"/>
            </a:xfrm>
            <a:custGeom>
              <a:avLst/>
              <a:gdLst>
                <a:gd name="connsiteX0" fmla="*/ 3200400 w 3200400"/>
                <a:gd name="connsiteY0" fmla="*/ 0 h 139700"/>
                <a:gd name="connsiteX1" fmla="*/ 3136900 w 3200400"/>
                <a:gd name="connsiteY1" fmla="*/ 76200 h 139700"/>
                <a:gd name="connsiteX2" fmla="*/ 2844800 w 3200400"/>
                <a:gd name="connsiteY2" fmla="*/ 114300 h 139700"/>
                <a:gd name="connsiteX3" fmla="*/ 2120900 w 3200400"/>
                <a:gd name="connsiteY3" fmla="*/ 139700 h 139700"/>
                <a:gd name="connsiteX4" fmla="*/ 1358900 w 3200400"/>
                <a:gd name="connsiteY4" fmla="*/ 127000 h 139700"/>
                <a:gd name="connsiteX5" fmla="*/ 317500 w 3200400"/>
                <a:gd name="connsiteY5" fmla="*/ 88900 h 139700"/>
                <a:gd name="connsiteX6" fmla="*/ 152400 w 3200400"/>
                <a:gd name="connsiteY6" fmla="*/ 88900 h 139700"/>
                <a:gd name="connsiteX7" fmla="*/ 0 w 3200400"/>
                <a:gd name="connsiteY7" fmla="*/ 12700 h 139700"/>
                <a:gd name="connsiteX8" fmla="*/ 0 w 3200400"/>
                <a:gd name="connsiteY8" fmla="*/ 12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0400" h="139700">
                  <a:moveTo>
                    <a:pt x="3200400" y="0"/>
                  </a:moveTo>
                  <a:cubicBezTo>
                    <a:pt x="3198283" y="28575"/>
                    <a:pt x="3196167" y="57150"/>
                    <a:pt x="3136900" y="76200"/>
                  </a:cubicBezTo>
                  <a:cubicBezTo>
                    <a:pt x="3077633" y="95250"/>
                    <a:pt x="3014133" y="103717"/>
                    <a:pt x="2844800" y="114300"/>
                  </a:cubicBezTo>
                  <a:cubicBezTo>
                    <a:pt x="2675467" y="124883"/>
                    <a:pt x="2120900" y="139700"/>
                    <a:pt x="2120900" y="139700"/>
                  </a:cubicBezTo>
                  <a:lnTo>
                    <a:pt x="1358900" y="127000"/>
                  </a:lnTo>
                  <a:lnTo>
                    <a:pt x="317500" y="88900"/>
                  </a:lnTo>
                  <a:cubicBezTo>
                    <a:pt x="116417" y="82550"/>
                    <a:pt x="205317" y="101600"/>
                    <a:pt x="152400" y="88900"/>
                  </a:cubicBezTo>
                  <a:cubicBezTo>
                    <a:pt x="99483" y="76200"/>
                    <a:pt x="0" y="12700"/>
                    <a:pt x="0" y="12700"/>
                  </a:cubicBezTo>
                  <a:lnTo>
                    <a:pt x="0" y="12700"/>
                  </a:ln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302939" y="2248420"/>
              <a:ext cx="2587419" cy="198030"/>
            </a:xfrm>
            <a:custGeom>
              <a:avLst/>
              <a:gdLst>
                <a:gd name="connsiteX0" fmla="*/ 1854200 w 1854200"/>
                <a:gd name="connsiteY0" fmla="*/ 127529 h 127529"/>
                <a:gd name="connsiteX1" fmla="*/ 1651000 w 1854200"/>
                <a:gd name="connsiteY1" fmla="*/ 64029 h 127529"/>
                <a:gd name="connsiteX2" fmla="*/ 1244600 w 1854200"/>
                <a:gd name="connsiteY2" fmla="*/ 13229 h 127529"/>
                <a:gd name="connsiteX3" fmla="*/ 647700 w 1854200"/>
                <a:gd name="connsiteY3" fmla="*/ 529 h 127529"/>
                <a:gd name="connsiteX4" fmla="*/ 215900 w 1854200"/>
                <a:gd name="connsiteY4" fmla="*/ 25929 h 127529"/>
                <a:gd name="connsiteX5" fmla="*/ 0 w 1854200"/>
                <a:gd name="connsiteY5" fmla="*/ 114829 h 1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4200" h="127529">
                  <a:moveTo>
                    <a:pt x="1854200" y="127529"/>
                  </a:moveTo>
                  <a:cubicBezTo>
                    <a:pt x="1803400" y="105304"/>
                    <a:pt x="1752600" y="83079"/>
                    <a:pt x="1651000" y="64029"/>
                  </a:cubicBezTo>
                  <a:cubicBezTo>
                    <a:pt x="1549400" y="44979"/>
                    <a:pt x="1411817" y="23812"/>
                    <a:pt x="1244600" y="13229"/>
                  </a:cubicBezTo>
                  <a:cubicBezTo>
                    <a:pt x="1077383" y="2646"/>
                    <a:pt x="819150" y="-1588"/>
                    <a:pt x="647700" y="529"/>
                  </a:cubicBezTo>
                  <a:cubicBezTo>
                    <a:pt x="476250" y="2646"/>
                    <a:pt x="323850" y="6879"/>
                    <a:pt x="215900" y="25929"/>
                  </a:cubicBezTo>
                  <a:cubicBezTo>
                    <a:pt x="107950" y="44979"/>
                    <a:pt x="53975" y="79904"/>
                    <a:pt x="0" y="114829"/>
                  </a:cubicBezTo>
                </a:path>
              </a:pathLst>
            </a:custGeom>
            <a:noFill/>
            <a:ln w="381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5374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3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":"</a:t>
            </a:r>
            <a:r>
              <a:rPr lang="en-US" altLang="ko-KR" dirty="0"/>
              <a:t> </a:t>
            </a:r>
            <a:r>
              <a:rPr lang="ko-KR" altLang="en-US" dirty="0"/>
              <a:t>기호를 사용해서 폭을 지정할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뒤에 숫자가 오면 그 만큼 폭을 지정해줌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“good”</a:t>
            </a:r>
            <a:r>
              <a:rPr lang="ko-KR" altLang="en-US" dirty="0"/>
              <a:t>을 위해</a:t>
            </a:r>
            <a:r>
              <a:rPr lang="en-US" altLang="ko-KR" dirty="0"/>
              <a:t>10</a:t>
            </a:r>
            <a:r>
              <a:rPr lang="ko-KR" altLang="en-US" dirty="0"/>
              <a:t>자리 만큼 폭을 잡고 왼쪽 정렬로 출력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문자열은 디폴트로 왼쪽 정렬</a:t>
            </a:r>
            <a:r>
              <a:rPr lang="en-US" altLang="ko-KR" dirty="0"/>
              <a:t>) 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을 위해 </a:t>
            </a:r>
            <a:r>
              <a:rPr lang="en-US" altLang="ko-KR" dirty="0"/>
              <a:t>10</a:t>
            </a:r>
            <a:r>
              <a:rPr lang="ko-KR" altLang="en-US" dirty="0"/>
              <a:t>자리 만큼 폭을 잡고 오른쪽 정렬로 출력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숫자는 디폴트로 오른쪽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6422" y="2250984"/>
            <a:ext cx="7029245" cy="672570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0" rtlCol="0">
            <a:spAutoFit/>
          </a:bodyPr>
          <a:lstStyle/>
          <a:p>
            <a:pPr>
              <a:lnSpc>
                <a:spcPts val="2588"/>
              </a:lnSpc>
            </a:pPr>
            <a:r>
              <a:rPr lang="es-ES" altLang="ko-KR" sz="2000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</a:t>
            </a:r>
            <a:r>
              <a:rPr lang="en-US" altLang="ko-KR" sz="2000" dirty="0"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print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20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"T</a:t>
            </a:r>
            <a:r>
              <a:rPr lang="es-ES" altLang="ko-KR" sz="20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he light was {:10}</a:t>
            </a:r>
            <a:r>
              <a:rPr lang="es-ES" altLang="ko-KR" sz="24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s-ES" altLang="ko-KR" sz="20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".</a:t>
            </a:r>
            <a:r>
              <a:rPr lang="es-ES" altLang="ko-KR" sz="2000" dirty="0">
                <a:solidFill>
                  <a:srgbClr val="7030A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format('good')</a:t>
            </a:r>
            <a:r>
              <a:rPr lang="es-ES" altLang="ko-KR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2588"/>
              </a:lnSpc>
            </a:pPr>
            <a:r>
              <a:rPr lang="es-ES" altLang="ko-KR" sz="200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The light was good</a:t>
            </a:r>
            <a:r>
              <a:rPr lang="es-ES" altLang="ko-KR" sz="20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bbbbbb</a:t>
            </a:r>
            <a:r>
              <a:rPr lang="es-ES" altLang="ko-KR" sz="280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s-ES" altLang="ko-KR" sz="240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 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216422" y="4077072"/>
            <a:ext cx="7029245" cy="1010770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number = 3</a:t>
            </a:r>
          </a:p>
          <a:p>
            <a:pPr latinLnBrk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print(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"I eat {:10} 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apples.".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format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(number))</a:t>
            </a:r>
          </a:p>
          <a:p>
            <a:pPr latinLnBrk="1"/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 eat </a:t>
            </a:r>
            <a:r>
              <a:rPr lang="en-US" altLang="ko-KR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bbbbbbbbb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3 apples.</a:t>
            </a:r>
          </a:p>
        </p:txBody>
      </p:sp>
    </p:spTree>
    <p:extLst>
      <p:ext uri="{BB962C8B-B14F-4D97-AF65-F5344CB8AC3E}">
        <p14:creationId xmlns:p14="http://schemas.microsoft.com/office/powerpoint/2010/main" val="379882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프로그램 편집과 실행 </a:t>
            </a:r>
            <a:r>
              <a:rPr lang="en-US" altLang="ko-KR" dirty="0"/>
              <a:t>(</a:t>
            </a:r>
            <a:r>
              <a:rPr lang="ko-KR" altLang="en-US" dirty="0"/>
              <a:t>스크립트 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script</a:t>
            </a:r>
            <a:r>
              <a:rPr lang="ko-KR" altLang="en-US" sz="2000" dirty="0"/>
              <a:t> 편집기의 </a:t>
            </a:r>
            <a:r>
              <a:rPr lang="en-US" altLang="ko-KR" sz="2000" dirty="0"/>
              <a:t>“File”, “Edit”, “Run” </a:t>
            </a:r>
            <a:r>
              <a:rPr lang="ko-KR" altLang="en-US" sz="2000" dirty="0"/>
              <a:t>메뉴 사용</a:t>
            </a:r>
            <a:endParaRPr lang="en-US" altLang="ko-KR" sz="2000" dirty="0"/>
          </a:p>
          <a:p>
            <a:pPr lvl="1"/>
            <a:r>
              <a:rPr lang="en-US" altLang="ko-KR" sz="1800" dirty="0"/>
              <a:t>File </a:t>
            </a:r>
            <a:r>
              <a:rPr lang="ko-KR" altLang="en-US" sz="1800" dirty="0"/>
              <a:t>메뉴</a:t>
            </a:r>
            <a:r>
              <a:rPr lang="en-US" altLang="ko-KR" sz="1800" dirty="0"/>
              <a:t>: script </a:t>
            </a:r>
            <a:r>
              <a:rPr lang="ko-KR" altLang="en-US" sz="1800" dirty="0"/>
              <a:t>파일을 저장하고 불러오기 등 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Edit </a:t>
            </a:r>
            <a:r>
              <a:rPr lang="ko-KR" altLang="en-US" sz="1800" dirty="0"/>
              <a:t>메뉴</a:t>
            </a:r>
            <a:r>
              <a:rPr lang="en-US" altLang="ko-KR" sz="1800" dirty="0"/>
              <a:t>: </a:t>
            </a:r>
            <a:r>
              <a:rPr lang="ko-KR" altLang="en-US" sz="1800" dirty="0"/>
              <a:t>복제</a:t>
            </a:r>
            <a:r>
              <a:rPr lang="en-US" altLang="ko-KR" sz="1800" dirty="0"/>
              <a:t>, </a:t>
            </a:r>
            <a:r>
              <a:rPr lang="ko-KR" altLang="en-US" sz="1800" dirty="0"/>
              <a:t>붙여넣기</a:t>
            </a:r>
            <a:r>
              <a:rPr lang="en-US" altLang="ko-KR" sz="1800" dirty="0"/>
              <a:t>, </a:t>
            </a:r>
            <a:r>
              <a:rPr lang="ko-KR" altLang="en-US" sz="1800" dirty="0"/>
              <a:t>찾기</a:t>
            </a:r>
            <a:r>
              <a:rPr lang="en-US" altLang="ko-KR" sz="1800" dirty="0"/>
              <a:t>, </a:t>
            </a:r>
            <a:r>
              <a:rPr lang="ko-KR" altLang="en-US" sz="1800" dirty="0"/>
              <a:t>교환 등 </a:t>
            </a:r>
            <a:r>
              <a:rPr lang="en-US" altLang="ko-KR" sz="1800" dirty="0"/>
              <a:t>script </a:t>
            </a:r>
            <a:r>
              <a:rPr lang="ko-KR" altLang="en-US" sz="1800" dirty="0"/>
              <a:t>편집 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Run </a:t>
            </a:r>
            <a:r>
              <a:rPr lang="ko-KR" altLang="en-US" sz="1800" dirty="0"/>
              <a:t>메뉴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프로그램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9ECF95-445B-4AB2-BC43-8192088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76" y="3226651"/>
            <a:ext cx="4853305" cy="1630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07BFCF-403C-4F5B-92D3-5FE31F17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85" y="4257411"/>
            <a:ext cx="2090831" cy="2435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C36A3C-9C34-4E8D-956D-A0F5CFFF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2" y="4289546"/>
            <a:ext cx="1712819" cy="209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7B8B19-DFE2-4818-A794-15B1B0CC8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855" y="3762866"/>
            <a:ext cx="1791552" cy="710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FA6632-F109-4289-82E5-60D21A523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933" y="3881300"/>
            <a:ext cx="4161330" cy="170624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3E71CC-943A-4B3E-B018-8E73754AF1D7}"/>
              </a:ext>
            </a:extLst>
          </p:cNvPr>
          <p:cNvCxnSpPr>
            <a:cxnSpLocks/>
          </p:cNvCxnSpPr>
          <p:nvPr/>
        </p:nvCxnSpPr>
        <p:spPr>
          <a:xfrm flipH="1">
            <a:off x="807852" y="3665785"/>
            <a:ext cx="900710" cy="6237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10ADC3-3CCA-4881-88AB-DD1F36C36C62}"/>
              </a:ext>
            </a:extLst>
          </p:cNvPr>
          <p:cNvCxnSpPr>
            <a:cxnSpLocks/>
          </p:cNvCxnSpPr>
          <p:nvPr/>
        </p:nvCxnSpPr>
        <p:spPr>
          <a:xfrm>
            <a:off x="2032882" y="3711795"/>
            <a:ext cx="827608" cy="5248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3B8104B-27F0-47AC-ABC8-0FBCCE4C937B}"/>
              </a:ext>
            </a:extLst>
          </p:cNvPr>
          <p:cNvCxnSpPr>
            <a:cxnSpLocks/>
          </p:cNvCxnSpPr>
          <p:nvPr/>
        </p:nvCxnSpPr>
        <p:spPr>
          <a:xfrm>
            <a:off x="2793895" y="3681795"/>
            <a:ext cx="2376959" cy="8107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71D75FA-4B8C-4C21-AC34-7DF9C81BB642}"/>
              </a:ext>
            </a:extLst>
          </p:cNvPr>
          <p:cNvCxnSpPr>
            <a:cxnSpLocks/>
          </p:cNvCxnSpPr>
          <p:nvPr/>
        </p:nvCxnSpPr>
        <p:spPr>
          <a:xfrm>
            <a:off x="6879210" y="3840765"/>
            <a:ext cx="1092722" cy="1589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899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서식 정렬하기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기본적으로 숫자의 서식은 오른쪽 정렬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서식 지정자에 </a:t>
            </a:r>
            <a:r>
              <a:rPr lang="en-US" altLang="ko-KR" sz="2388" b="1" dirty="0">
                <a:solidFill>
                  <a:srgbClr val="FF0000"/>
                </a:solidFill>
              </a:rPr>
              <a:t>&lt; </a:t>
            </a:r>
            <a:r>
              <a:rPr lang="ko-KR" altLang="en-US" dirty="0"/>
              <a:t>기호를 삽입하여 지정된 너비 내에서 </a:t>
            </a:r>
            <a:br>
              <a:rPr lang="en-US" altLang="ko-KR" dirty="0"/>
            </a:br>
            <a:r>
              <a:rPr lang="ko-KR" altLang="en-US" dirty="0"/>
              <a:t>결과 서식 항목을 </a:t>
            </a:r>
            <a:r>
              <a:rPr lang="ko-KR" altLang="en-US" b="1" dirty="0"/>
              <a:t>왼쪽 정렬</a:t>
            </a:r>
            <a:r>
              <a:rPr lang="ko-KR" altLang="en-US" dirty="0"/>
              <a:t>로 설정할 수 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8738" y="3344339"/>
            <a:ext cx="6379570" cy="1921985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weight=57.467657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"{: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10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.2f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}"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format(weight)    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오른쪽 정렬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    57.47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"{: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&lt;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10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.2f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}"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format(weight)  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왼쪽 정렬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57.47    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590061" y="2709905"/>
            <a:ext cx="3244464" cy="2194024"/>
            <a:chOff x="927100" y="4056063"/>
            <a:chExt cx="2951163" cy="2043112"/>
          </a:xfrm>
        </p:grpSpPr>
        <p:graphicFrame>
          <p:nvGraphicFramePr>
            <p:cNvPr id="6" name="Object 11"/>
            <p:cNvGraphicFramePr>
              <a:graphicFrameLocks noChangeAspect="1"/>
            </p:cNvGraphicFramePr>
            <p:nvPr/>
          </p:nvGraphicFramePr>
          <p:xfrm>
            <a:off x="927100" y="4056063"/>
            <a:ext cx="2951163" cy="204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Picture" r:id="rId3" imgW="1116792" imgH="772615" progId="Word.Picture.8">
                    <p:embed/>
                  </p:oleObj>
                </mc:Choice>
                <mc:Fallback>
                  <p:oleObj name="Picture" r:id="rId3" imgW="1116792" imgH="772615" progId="Word.Picture.8">
                    <p:embed/>
                    <p:pic>
                      <p:nvPicPr>
                        <p:cNvPr id="6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100" y="4056063"/>
                          <a:ext cx="2951163" cy="20431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" name="그룹 13"/>
            <p:cNvGrpSpPr/>
            <p:nvPr/>
          </p:nvGrpSpPr>
          <p:grpSpPr>
            <a:xfrm>
              <a:off x="2141730" y="5364046"/>
              <a:ext cx="1285933" cy="596360"/>
              <a:chOff x="2065883" y="5729523"/>
              <a:chExt cx="1285933" cy="59636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922413" y="5729523"/>
                <a:ext cx="429403" cy="596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791" b="1" dirty="0">
                    <a:solidFill>
                      <a:schemeClr val="accent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Times New Roman" panose="02020603050405020304" pitchFamily="18" charset="0"/>
                  </a:rPr>
                  <a:t> □</a:t>
                </a:r>
                <a:endParaRPr lang="ko-KR" altLang="en-US" sz="179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2065883" y="5976188"/>
                <a:ext cx="1030139" cy="347187"/>
                <a:chOff x="2065883" y="5976188"/>
                <a:chExt cx="1030139" cy="347187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2065883" y="5976188"/>
                  <a:ext cx="447219" cy="340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791" b="1" dirty="0">
                      <a:solidFill>
                        <a:schemeClr val="accent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imes New Roman" panose="02020603050405020304" pitchFamily="18" charset="0"/>
                    </a:rPr>
                    <a:t> □</a:t>
                  </a:r>
                  <a:endParaRPr lang="ko-KR" altLang="en-US" sz="179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2263214" y="5980582"/>
                  <a:ext cx="447219" cy="340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791" b="1" dirty="0">
                      <a:solidFill>
                        <a:schemeClr val="accent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imes New Roman" panose="02020603050405020304" pitchFamily="18" charset="0"/>
                    </a:rPr>
                    <a:t> □</a:t>
                  </a:r>
                  <a:endParaRPr lang="ko-KR" altLang="en-US" sz="179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2458861" y="5982410"/>
                  <a:ext cx="447219" cy="340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791" b="1" dirty="0">
                      <a:solidFill>
                        <a:schemeClr val="accent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imes New Roman" panose="02020603050405020304" pitchFamily="18" charset="0"/>
                    </a:rPr>
                    <a:t> □</a:t>
                  </a:r>
                  <a:endParaRPr lang="ko-KR" altLang="en-US" sz="179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2648803" y="5982411"/>
                  <a:ext cx="447219" cy="340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791" b="1" dirty="0">
                      <a:solidFill>
                        <a:schemeClr val="accent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Times New Roman" panose="02020603050405020304" pitchFamily="18" charset="0"/>
                    </a:rPr>
                    <a:t> □</a:t>
                  </a:r>
                  <a:endParaRPr lang="ko-KR" altLang="en-US" sz="179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99228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포맷팅 </a:t>
            </a:r>
            <a:r>
              <a:rPr lang="en-US" altLang="ko-KR" dirty="0"/>
              <a:t>– str.format() </a:t>
            </a:r>
            <a:r>
              <a:rPr lang="ko-KR" altLang="en-US" dirty="0"/>
              <a:t>사용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0D7276-FA3B-47F6-B16C-5368FD66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출력형식의 일부 예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{ }</a:t>
            </a:r>
            <a:r>
              <a:rPr lang="ko-KR" altLang="en-US" dirty="0"/>
              <a:t>안에 기호 </a:t>
            </a:r>
            <a:r>
              <a:rPr lang="en-US" altLang="ko-KR" dirty="0"/>
              <a:t>:</a:t>
            </a:r>
            <a:r>
              <a:rPr lang="ko-KR" altLang="en-US" dirty="0"/>
              <a:t>를 사용해서 출력 형식을 지정할 수 있다</a:t>
            </a:r>
            <a:endParaRPr lang="en-US" altLang="ko-KR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341722" y="2053481"/>
          <a:ext cx="8538221" cy="1660370"/>
        </p:xfrm>
        <a:graphic>
          <a:graphicData uri="http://schemas.openxmlformats.org/drawingml/2006/table">
            <a:tbl>
              <a:tblPr firstRow="1" bandRow="1"/>
              <a:tblGrid>
                <a:gridCol w="85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{:8.3f}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 err="1"/>
                        <a:t>소숫점이하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자리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실수</a:t>
                      </a:r>
                      <a:r>
                        <a:rPr lang="en-US" altLang="ko-KR" sz="1400" baseline="0" dirty="0"/>
                        <a:t>(8</a:t>
                      </a:r>
                      <a:r>
                        <a:rPr lang="ko-KR" altLang="en-US" sz="1400" baseline="0" dirty="0"/>
                        <a:t>자리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{:,}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/>
                        <a:t>천</a:t>
                      </a:r>
                      <a:r>
                        <a:rPr lang="ko-KR" altLang="en-US" sz="1400" baseline="0" dirty="0"/>
                        <a:t> 단위마다 콤마 삽입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{:8.3e}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소숫점이하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자리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지수</a:t>
                      </a:r>
                      <a:r>
                        <a:rPr lang="en-US" altLang="ko-KR" sz="1400" baseline="0" dirty="0"/>
                        <a:t>(8</a:t>
                      </a:r>
                      <a:r>
                        <a:rPr lang="ko-KR" altLang="en-US" sz="1400" baseline="0" dirty="0"/>
                        <a:t>자리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{:10,d}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자리 정수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천 단위마다 콤마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{:5d}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자리 정수</a:t>
                      </a: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{:08d}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자리 정수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남는 자리는 </a:t>
                      </a: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을 붙임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3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{:10}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/>
                        <a:t>10 </a:t>
                      </a:r>
                      <a:r>
                        <a:rPr lang="ko-KR" altLang="en-US" sz="1400" dirty="0"/>
                        <a:t>글자로 표시</a:t>
                      </a: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{:+.2f}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 err="1"/>
                        <a:t>소수점이하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자리 실수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항상 부호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3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{:*^12}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글자 가운데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좌우는 </a:t>
                      </a:r>
                      <a:r>
                        <a:rPr lang="en-US" altLang="ko-KR" sz="1400" dirty="0"/>
                        <a:t>* </a:t>
                      </a:r>
                      <a:r>
                        <a:rPr lang="ko-KR" altLang="en-US" sz="1400" dirty="0"/>
                        <a:t>표시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{:.2%}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ko-KR" altLang="en-US" sz="1400" dirty="0" err="1"/>
                        <a:t>소수점이하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자리 백분율</a:t>
                      </a:r>
                    </a:p>
                  </a:txBody>
                  <a:tcPr marL="90999" marR="90999" marT="45500" marB="4550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49A43E-6E1F-4A55-80F8-BDFD4CC88DFD}"/>
              </a:ext>
            </a:extLst>
          </p:cNvPr>
          <p:cNvSpPr txBox="1"/>
          <p:nvPr/>
        </p:nvSpPr>
        <p:spPr>
          <a:xfrm>
            <a:off x="1191389" y="3911767"/>
            <a:ext cx="4958908" cy="2129543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{:*^12}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****life****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{:*&lt;12}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Life********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{:*&gt;12}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********life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47F3D-3A75-4CFD-8ED8-A48C01D07CCC}"/>
              </a:ext>
            </a:extLst>
          </p:cNvPr>
          <p:cNvSpPr txBox="1"/>
          <p:nvPr/>
        </p:nvSpPr>
        <p:spPr>
          <a:xfrm>
            <a:off x="6307693" y="3911766"/>
            <a:ext cx="4534243" cy="2129543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{:7.2e}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.format(45.234567)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4.52e+01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{:10,d}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.format(45234567)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45,234,567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{:+.3f}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.format(45.234567)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+45.235</a:t>
            </a:r>
          </a:p>
        </p:txBody>
      </p:sp>
    </p:spTree>
    <p:extLst>
      <p:ext uri="{BB962C8B-B14F-4D97-AF65-F5344CB8AC3E}">
        <p14:creationId xmlns:p14="http://schemas.microsoft.com/office/powerpoint/2010/main" val="3879585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en-US" dirty="0"/>
              <a:t>문자열 포맷팅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서식 정렬하기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기본적으로 숫자의 서식은 오른쪽 정렬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서식 지정자에 </a:t>
            </a:r>
            <a:r>
              <a:rPr lang="en-US" altLang="ko-KR" dirty="0"/>
              <a:t>&lt; </a:t>
            </a:r>
            <a:r>
              <a:rPr lang="ko-KR" altLang="en-US" dirty="0"/>
              <a:t>기호를 삽입하여 지정된 너비 내에서 </a:t>
            </a:r>
            <a:br>
              <a:rPr lang="en-US" altLang="ko-KR" dirty="0"/>
            </a:br>
            <a:r>
              <a:rPr lang="ko-KR" altLang="en-US" dirty="0"/>
              <a:t>결과 서식 항목을 </a:t>
            </a:r>
            <a:r>
              <a:rPr lang="ko-KR" altLang="en-US" b="1" dirty="0"/>
              <a:t>왼쪽 정렬</a:t>
            </a:r>
            <a:r>
              <a:rPr lang="ko-KR" altLang="en-US" dirty="0"/>
              <a:t>로 설정할 수 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1339150" y="4162750"/>
          <a:ext cx="2937249" cy="203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Picture" r:id="rId3" imgW="1116792" imgH="772615" progId="Word.Picture.8">
                  <p:embed/>
                </p:oleObj>
              </mc:Choice>
              <mc:Fallback>
                <p:oleObj name="Picture" r:id="rId3" imgW="1116792" imgH="772615" progId="Word.Picture.8">
                  <p:embed/>
                  <p:pic>
                    <p:nvPicPr>
                      <p:cNvPr id="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150" y="4162750"/>
                        <a:ext cx="2937249" cy="20334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58119" y="2852936"/>
            <a:ext cx="6869002" cy="169127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>
                <a:latin typeface="Consolas" panose="020B0609020204030204" pitchFamily="49" charset="0"/>
              </a:rPr>
              <a:t>Weight=57.478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&gt;&gt;&gt; "{:10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.2f </a:t>
            </a:r>
            <a:r>
              <a:rPr lang="en-US" altLang="ko-KR" sz="2000" dirty="0">
                <a:latin typeface="Consolas" panose="020B0609020204030204" pitchFamily="49" charset="0"/>
              </a:rPr>
              <a:t>}".format(weight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'     57.47'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&gt;&gt;&gt; "{: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&lt;10.2f </a:t>
            </a:r>
            <a:r>
              <a:rPr lang="en-US" altLang="ko-KR" sz="2000" dirty="0">
                <a:latin typeface="Consolas" panose="020B0609020204030204" pitchFamily="49" charset="0"/>
              </a:rPr>
              <a:t>}".format(weight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   # </a:t>
            </a:r>
            <a:r>
              <a:rPr lang="ko-KR" altLang="en-US" sz="2000" dirty="0">
                <a:latin typeface="Consolas" panose="020B0609020204030204" pitchFamily="49" charset="0"/>
                <a:ea typeface="굴림체" panose="020B0609000101010101" pitchFamily="49" charset="-127"/>
              </a:rPr>
              <a:t>왼쪽 정렬</a:t>
            </a:r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'57.47     '</a:t>
            </a:r>
          </a:p>
        </p:txBody>
      </p:sp>
    </p:spTree>
    <p:extLst>
      <p:ext uri="{BB962C8B-B14F-4D97-AF65-F5344CB8AC3E}">
        <p14:creationId xmlns:p14="http://schemas.microsoft.com/office/powerpoint/2010/main" val="17762692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en-US" dirty="0"/>
              <a:t>문자열 포맷팅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서식 정렬하기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문자열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9718" y="5062183"/>
            <a:ext cx="3832252" cy="1313822"/>
            <a:chOff x="5551025" y="4391540"/>
            <a:chExt cx="4799012" cy="1457570"/>
          </a:xfrm>
        </p:grpSpPr>
        <p:sp>
          <p:nvSpPr>
            <p:cNvPr id="7" name="Text Box 59"/>
            <p:cNvSpPr txBox="1">
              <a:spLocks noChangeArrowheads="1"/>
            </p:cNvSpPr>
            <p:nvPr/>
          </p:nvSpPr>
          <p:spPr bwMode="auto">
            <a:xfrm>
              <a:off x="5558962" y="4829689"/>
              <a:ext cx="4791075" cy="10194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0" tIns="0" rIns="910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ko-KR" altLang="en-US" sz="159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시냇가에 심은 나무</a:t>
              </a:r>
              <a:r>
                <a:rPr lang="en-US" altLang="ko-KR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나눔고딕코딩" panose="020D0009000000000000" pitchFamily="49" charset="-127"/>
                </a:rPr>
                <a:t> </a:t>
              </a:r>
              <a:r>
                <a:rPr lang="en-US" altLang="zh-CN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   </a:t>
              </a:r>
              <a:endParaRPr lang="en-US" altLang="ko-KR" sz="1592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zh-CN" sz="1592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Times New Roman" panose="02020603050405020304" pitchFamily="18" charset="0"/>
                </a:rPr>
                <a:t>□□□</a:t>
              </a:r>
              <a:r>
                <a:rPr lang="ko-KR" altLang="en-US" sz="1592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나눔고딕코딩" panose="020D0009000000000000" pitchFamily="49" charset="-127"/>
                </a:rPr>
                <a:t>시냇가에 심은 나무</a:t>
              </a:r>
              <a:endParaRPr lang="en-US" altLang="ko-KR" sz="1592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>
              <a:off x="6825055" y="4407704"/>
              <a:ext cx="628650" cy="2095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0" tIns="0" rIns="910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4800" algn="l"/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429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199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13</a:t>
              </a:r>
              <a:r>
                <a:rPr lang="en-US" altLang="ko-KR" sz="1592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 </a:t>
              </a:r>
              <a:endParaRPr lang="en-US" altLang="ko-KR" sz="1592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1592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551025" y="4391540"/>
              <a:ext cx="665162" cy="339725"/>
              <a:chOff x="5430838" y="4429125"/>
              <a:chExt cx="665162" cy="339725"/>
            </a:xfrm>
          </p:grpSpPr>
          <p:sp>
            <p:nvSpPr>
              <p:cNvPr id="13" name="Line 58"/>
              <p:cNvSpPr>
                <a:spLocks noChangeShapeType="1"/>
              </p:cNvSpPr>
              <p:nvPr/>
            </p:nvSpPr>
            <p:spPr bwMode="auto">
              <a:xfrm flipV="1">
                <a:off x="5438775" y="4429125"/>
                <a:ext cx="0" cy="33972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0999" tIns="45500" rIns="90999" bIns="45500" numCol="1" anchor="t" anchorCtr="0" compatLnSpc="1">
                <a:prstTxWarp prst="textNoShape">
                  <a:avLst/>
                </a:prstTxWarp>
              </a:bodyPr>
              <a:lstStyle/>
              <a:p>
                <a:pPr latinLnBrk="1"/>
                <a:endParaRPr lang="ko-KR" altLang="en-US" sz="1592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Line 54"/>
              <p:cNvSpPr>
                <a:spLocks noChangeShapeType="1"/>
              </p:cNvSpPr>
              <p:nvPr/>
            </p:nvSpPr>
            <p:spPr bwMode="auto">
              <a:xfrm>
                <a:off x="5430838" y="4598987"/>
                <a:ext cx="665162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0999" tIns="45500" rIns="90999" bIns="45500" numCol="1" anchor="t" anchorCtr="0" compatLnSpc="1">
                <a:prstTxWarp prst="textNoShape">
                  <a:avLst/>
                </a:prstTxWarp>
              </a:bodyPr>
              <a:lstStyle/>
              <a:p>
                <a:pPr latinLnBrk="1"/>
                <a:endParaRPr lang="ko-KR" altLang="en-US" sz="1592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10800000">
              <a:off x="7845136" y="4431227"/>
              <a:ext cx="665164" cy="339725"/>
              <a:chOff x="7153577" y="4389438"/>
              <a:chExt cx="665164" cy="339725"/>
            </a:xfrm>
          </p:grpSpPr>
          <p:sp>
            <p:nvSpPr>
              <p:cNvPr id="11" name="Line 58"/>
              <p:cNvSpPr>
                <a:spLocks noChangeShapeType="1"/>
              </p:cNvSpPr>
              <p:nvPr/>
            </p:nvSpPr>
            <p:spPr bwMode="auto">
              <a:xfrm flipV="1">
                <a:off x="7153577" y="4389438"/>
                <a:ext cx="0" cy="33972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0999" tIns="45500" rIns="90999" bIns="45500" numCol="1" anchor="t" anchorCtr="0" compatLnSpc="1">
                <a:prstTxWarp prst="textNoShape">
                  <a:avLst/>
                </a:prstTxWarp>
              </a:bodyPr>
              <a:lstStyle/>
              <a:p>
                <a:pPr latinLnBrk="1"/>
                <a:endParaRPr lang="ko-KR" altLang="en-US" sz="1592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Line 54"/>
              <p:cNvSpPr>
                <a:spLocks noChangeShapeType="1"/>
              </p:cNvSpPr>
              <p:nvPr/>
            </p:nvSpPr>
            <p:spPr bwMode="auto">
              <a:xfrm>
                <a:off x="7153578" y="4535530"/>
                <a:ext cx="665163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0999" tIns="45500" rIns="90999" bIns="45500" numCol="1" anchor="t" anchorCtr="0" compatLnSpc="1">
                <a:prstTxWarp prst="textNoShape">
                  <a:avLst/>
                </a:prstTxWarp>
              </a:bodyPr>
              <a:lstStyle/>
              <a:p>
                <a:pPr latinLnBrk="1"/>
                <a:endParaRPr lang="ko-KR" altLang="en-US" sz="1592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1307901" y="2104167"/>
            <a:ext cx="6596051" cy="196167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>
                <a:latin typeface="Consolas" panose="020B0609020204030204" pitchFamily="49" charset="0"/>
              </a:rPr>
              <a:t>&gt;&gt;&gt; "{0: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&lt;10 </a:t>
            </a:r>
            <a:r>
              <a:rPr lang="en-US" altLang="ko-KR" sz="2000" dirty="0">
                <a:latin typeface="Consolas" panose="020B0609020204030204" pitchFamily="49" charset="0"/>
              </a:rPr>
              <a:t>}".format("hi"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  # </a:t>
            </a:r>
            <a:r>
              <a:rPr lang="ko-KR" altLang="en-US" sz="2000" dirty="0">
                <a:latin typeface="Consolas" panose="020B0609020204030204" pitchFamily="49" charset="0"/>
                <a:ea typeface="굴림체" panose="020B0609000101010101" pitchFamily="49" charset="-127"/>
              </a:rPr>
              <a:t>왼쪽 정렬</a:t>
            </a:r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'hi        '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&gt;&gt;&gt; "{: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&gt;10 </a:t>
            </a:r>
            <a:r>
              <a:rPr lang="en-US" altLang="ko-KR" sz="2000" dirty="0">
                <a:latin typeface="Consolas" panose="020B0609020204030204" pitchFamily="49" charset="0"/>
              </a:rPr>
              <a:t>}".format("hi"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  # </a:t>
            </a:r>
            <a:r>
              <a:rPr lang="ko-KR" altLang="en-US" sz="2000" dirty="0">
                <a:latin typeface="Consolas" panose="020B0609020204030204" pitchFamily="49" charset="0"/>
                <a:ea typeface="굴림체" panose="020B0609000101010101" pitchFamily="49" charset="-127"/>
              </a:rPr>
              <a:t>오른쪽 정렬</a:t>
            </a:r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'        hi'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&gt;&gt;&gt; "{: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^10 </a:t>
            </a:r>
            <a:r>
              <a:rPr lang="en-US" altLang="ko-KR" sz="2000" dirty="0">
                <a:latin typeface="Consolas" panose="020B0609020204030204" pitchFamily="49" charset="0"/>
              </a:rPr>
              <a:t>}".format("hi"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  # </a:t>
            </a:r>
            <a:r>
              <a:rPr lang="ko-KR" altLang="en-US" sz="2000" dirty="0">
                <a:latin typeface="Consolas" panose="020B0609020204030204" pitchFamily="49" charset="0"/>
                <a:ea typeface="굴림체" panose="020B0609000101010101" pitchFamily="49" charset="-127"/>
              </a:rPr>
              <a:t>가운데 정렬</a:t>
            </a:r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'    hi    '</a:t>
            </a:r>
          </a:p>
          <a:p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endParaRPr lang="en-US" altLang="ko-KR" sz="2000" dirty="0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9720" y="4180386"/>
            <a:ext cx="6596051" cy="76725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>
                <a:latin typeface="Consolas" panose="020B0609020204030204" pitchFamily="49" charset="0"/>
              </a:rPr>
              <a:t>&gt;&gt;&gt; "{0: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&lt;13 </a:t>
            </a:r>
            <a:r>
              <a:rPr lang="en-US" altLang="ko-KR" sz="2000" dirty="0">
                <a:latin typeface="Consolas" panose="020B0609020204030204" pitchFamily="49" charset="0"/>
              </a:rPr>
              <a:t>}".format(“</a:t>
            </a:r>
            <a:r>
              <a:rPr lang="ko-KR" altLang="en-US" sz="2000" dirty="0">
                <a:latin typeface="Consolas" panose="020B0609020204030204" pitchFamily="49" charset="0"/>
              </a:rPr>
              <a:t>시냇가에 심은 나무</a:t>
            </a:r>
            <a:r>
              <a:rPr lang="en-US" altLang="ko-KR" sz="2000" dirty="0">
                <a:latin typeface="Consolas" panose="020B0609020204030204" pitchFamily="49" charset="0"/>
              </a:rPr>
              <a:t>"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 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&gt;&gt;&gt; "{: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&gt;13 </a:t>
            </a:r>
            <a:r>
              <a:rPr lang="en-US" altLang="ko-KR" sz="2000" dirty="0">
                <a:latin typeface="Consolas" panose="020B0609020204030204" pitchFamily="49" charset="0"/>
              </a:rPr>
              <a:t>}".format("</a:t>
            </a:r>
            <a:r>
              <a:rPr lang="ko-KR" altLang="en-US" sz="2000" dirty="0">
                <a:latin typeface="Consolas" panose="020B0609020204030204" pitchFamily="49" charset="0"/>
              </a:rPr>
              <a:t>시냇가에 심은 나무</a:t>
            </a:r>
            <a:r>
              <a:rPr lang="en-US" altLang="ko-KR" sz="2000" dirty="0">
                <a:latin typeface="Consolas" panose="020B0609020204030204" pitchFamily="49" charset="0"/>
              </a:rPr>
              <a:t>"</a:t>
            </a:r>
            <a:r>
              <a:rPr lang="en-US" altLang="ko-KR" sz="2000" dirty="0"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15843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en-US" dirty="0"/>
              <a:t>문자열 객체의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047" y="1268760"/>
            <a:ext cx="11535167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</a:t>
            </a:r>
            <a:r>
              <a:rPr lang="en-US" altLang="ko-KR" sz="2000" dirty="0" err="1">
                <a:solidFill>
                  <a:schemeClr val="tx1"/>
                </a:solidFill>
              </a:rPr>
              <a:t>Python!'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.center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가운데 정렬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strike="sngStrike" dirty="0" err="1">
                <a:solidFill>
                  <a:schemeClr val="bg1">
                    <a:lumMod val="65000"/>
                  </a:schemeClr>
                </a:solidFill>
              </a:rPr>
              <a:t>bbb</a:t>
            </a:r>
            <a:r>
              <a:rPr lang="en-US" altLang="ko-KR" sz="2000" dirty="0" err="1">
                <a:solidFill>
                  <a:srgbClr val="0070C0"/>
                </a:solidFill>
              </a:rPr>
              <a:t>Hello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</a:rPr>
              <a:t>Python!</a:t>
            </a:r>
            <a:r>
              <a:rPr lang="en-US" altLang="ko-KR" sz="2000" strike="sngStrike" dirty="0" err="1">
                <a:solidFill>
                  <a:schemeClr val="bg1">
                    <a:lumMod val="65000"/>
                  </a:schemeClr>
                </a:solidFill>
              </a:rPr>
              <a:t>bbbb</a:t>
            </a:r>
            <a:endParaRPr lang="en-US" altLang="ko-KR" sz="2000" strike="sngStrik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rjust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오른쪽 정렬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strike="sngStrike" dirty="0" err="1">
                <a:solidFill>
                  <a:schemeClr val="bg1">
                    <a:lumMod val="65000"/>
                  </a:schemeClr>
                </a:solidFill>
              </a:rPr>
              <a:t>bbbbbbb</a:t>
            </a:r>
            <a:r>
              <a:rPr lang="en-US" altLang="ko-KR" sz="2000" dirty="0" err="1">
                <a:solidFill>
                  <a:srgbClr val="0070C0"/>
                </a:solidFill>
              </a:rPr>
              <a:t>Hello</a:t>
            </a:r>
            <a:r>
              <a:rPr lang="en-US" altLang="ko-KR" sz="2000" dirty="0">
                <a:solidFill>
                  <a:srgbClr val="0070C0"/>
                </a:solidFill>
              </a:rPr>
              <a:t> Python!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ljust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왼쪽 정렬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Hello </a:t>
            </a:r>
            <a:r>
              <a:rPr lang="en-US" altLang="ko-KR" sz="2000" dirty="0" err="1">
                <a:solidFill>
                  <a:srgbClr val="0070C0"/>
                </a:solidFill>
              </a:rPr>
              <a:t>Python!</a:t>
            </a:r>
            <a:r>
              <a:rPr lang="en-US" altLang="ko-KR" sz="2000" strike="sngStrike" dirty="0" err="1">
                <a:solidFill>
                  <a:schemeClr val="bg1">
                    <a:lumMod val="65000"/>
                  </a:schemeClr>
                </a:solidFill>
              </a:rPr>
              <a:t>bbbbbbb</a:t>
            </a:r>
            <a:endParaRPr lang="en-US" altLang="ko-KR" sz="2000" strike="sngStrik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zfill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오른쪽 정렬하고 빈 자리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으로 채움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0000000Hello Python!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</a:t>
            </a:r>
            <a:r>
              <a:rPr lang="en-US" altLang="ko-KR" sz="2000" dirty="0" err="1">
                <a:solidFill>
                  <a:schemeClr val="tx1"/>
                </a:solidFill>
              </a:rPr>
              <a:t>Python!'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.capitalize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첫 글자만 대문자로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Hello python!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&gt;&gt;&gt; print('Hello </a:t>
            </a:r>
            <a:r>
              <a:rPr lang="en-US" altLang="ko-KR" sz="2000" dirty="0" err="1">
                <a:solidFill>
                  <a:schemeClr val="tx1"/>
                </a:solidFill>
              </a:rPr>
              <a:t>Python!'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.upper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altLang="ko-KR" sz="2000" dirty="0">
                <a:solidFill>
                  <a:schemeClr val="tx1"/>
                </a:solidFill>
              </a:rPr>
              <a:t>)		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문자열 전체를 대문자로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HELLO PYTHON!</a:t>
            </a:r>
            <a:endParaRPr lang="en-US" altLang="ko-KR" sz="2000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12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입출력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9994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 pitchFamily="50" charset="-127"/>
              </a:rPr>
              <a:t>파일 입출력</a:t>
            </a:r>
            <a:r>
              <a:rPr lang="en-US" altLang="ko-KR" dirty="0">
                <a:latin typeface="맑은 고딕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데이터의 양이 많으면 손으로 직접 입력하기 어렵다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오타 가능성이 많고</a:t>
            </a:r>
            <a:r>
              <a:rPr lang="en-US" altLang="ko-KR" dirty="0"/>
              <a:t>, </a:t>
            </a:r>
            <a:r>
              <a:rPr lang="ko-KR" altLang="en-US" dirty="0"/>
              <a:t>이 경우 다시 실행해야 한다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실험 데이터를 처리해야 할 경우</a:t>
            </a:r>
            <a:r>
              <a:rPr lang="en-US" altLang="ko-KR" dirty="0"/>
              <a:t>, </a:t>
            </a:r>
            <a:r>
              <a:rPr lang="ko-KR" altLang="en-US" dirty="0"/>
              <a:t>이 데이터는 보통 파일로 전달되며 그 양이 매우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데이터를 파일로 보관할 필요가 있을 때가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입출력은 다음과 같은 세 단계를 통하여 이루어짐</a:t>
            </a:r>
            <a:r>
              <a:rPr lang="en-US" altLang="ko-KR" dirty="0"/>
              <a:t>.</a:t>
            </a:r>
          </a:p>
          <a:p>
            <a:pPr marL="910011" lvl="1" indent="-455005">
              <a:buSzPct val="100000"/>
              <a:buFont typeface="+mj-ea"/>
              <a:buAutoNum type="circleNumDbPlain"/>
            </a:pPr>
            <a:r>
              <a:rPr lang="ko-KR" altLang="en-US" dirty="0"/>
              <a:t>파일 열기 </a:t>
            </a:r>
            <a:r>
              <a:rPr lang="en-US" altLang="ko-KR" dirty="0"/>
              <a:t>(File Open)</a:t>
            </a:r>
          </a:p>
          <a:p>
            <a:pPr marL="910011" lvl="1" indent="-455005">
              <a:buSzPct val="100000"/>
              <a:buFont typeface="+mj-ea"/>
              <a:buAutoNum type="circleNumDbPlain"/>
            </a:pPr>
            <a:r>
              <a:rPr lang="ko-KR" altLang="en-US" dirty="0"/>
              <a:t>파일에서 읽거나 또는 파일에 쓰기</a:t>
            </a:r>
          </a:p>
          <a:p>
            <a:pPr marL="910011" lvl="1" indent="-455005">
              <a:buSzPct val="100000"/>
              <a:buFont typeface="+mj-ea"/>
              <a:buAutoNum type="circleNumDbPlain"/>
            </a:pPr>
            <a:r>
              <a:rPr lang="ko-KR" altLang="en-US" dirty="0"/>
              <a:t>파일 닫기 </a:t>
            </a:r>
            <a:r>
              <a:rPr lang="en-US" altLang="ko-KR" dirty="0"/>
              <a:t>(File Close)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053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open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fp_r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,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fp_w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파일 </a:t>
            </a:r>
            <a:r>
              <a:rPr lang="en-US" altLang="ko-KR" dirty="0"/>
              <a:t>object</a:t>
            </a:r>
            <a:r>
              <a:rPr lang="ko-KR" altLang="en-US" dirty="0"/>
              <a:t>를 나타내는 변수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in.txt,  out.txt  </a:t>
            </a:r>
            <a:r>
              <a:rPr lang="en-US" altLang="ko-KR" dirty="0"/>
              <a:t>: </a:t>
            </a:r>
            <a:r>
              <a:rPr lang="ko-KR" altLang="en-US" dirty="0"/>
              <a:t>파일의 이름</a:t>
            </a:r>
          </a:p>
          <a:p>
            <a:pPr lvl="1"/>
            <a:r>
              <a:rPr lang="en-US" altLang="ko-KR" dirty="0"/>
              <a:t>File Mode : </a:t>
            </a:r>
            <a:r>
              <a:rPr lang="ko-KR" altLang="en-US" dirty="0"/>
              <a:t>파일을 어떤 용도로 사용할지 결정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'r'</a:t>
            </a:r>
            <a:r>
              <a:rPr lang="en-US" altLang="ko-KR" dirty="0"/>
              <a:t>  : </a:t>
            </a:r>
            <a:r>
              <a:rPr lang="ko-KR" altLang="en-US" dirty="0"/>
              <a:t>읽기 전용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'w'</a:t>
            </a:r>
            <a:r>
              <a:rPr lang="en-US" altLang="ko-KR" dirty="0"/>
              <a:t> : </a:t>
            </a:r>
            <a:r>
              <a:rPr lang="ko-KR" altLang="en-US" dirty="0"/>
              <a:t>쓰기 전용</a:t>
            </a:r>
            <a:r>
              <a:rPr lang="en-US" altLang="ko-KR" dirty="0"/>
              <a:t>. </a:t>
            </a:r>
            <a:r>
              <a:rPr lang="ko-KR" altLang="en-US" dirty="0"/>
              <a:t>파일이 없으면 빈 파일을 새로 만들고</a:t>
            </a:r>
            <a:r>
              <a:rPr lang="en-US" altLang="ko-KR" dirty="0"/>
              <a:t>, </a:t>
            </a:r>
            <a:r>
              <a:rPr lang="ko-KR" altLang="en-US" dirty="0"/>
              <a:t>기존 있던 파일이면 내용을 모두 지우고 파일을 </a:t>
            </a:r>
            <a:r>
              <a:rPr lang="en-US" altLang="ko-KR" dirty="0"/>
              <a:t>open.</a:t>
            </a:r>
          </a:p>
          <a:p>
            <a:pPr lvl="2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'a' </a:t>
            </a:r>
            <a:r>
              <a:rPr lang="en-US" altLang="ko-KR" dirty="0"/>
              <a:t>: Append</a:t>
            </a:r>
            <a:r>
              <a:rPr lang="ko-KR" altLang="en-US" dirty="0"/>
              <a:t>의 약자</a:t>
            </a:r>
            <a:r>
              <a:rPr lang="en-US" altLang="ko-KR" dirty="0"/>
              <a:t>. </a:t>
            </a:r>
            <a:r>
              <a:rPr lang="ko-KR" altLang="en-US" dirty="0"/>
              <a:t>기존 파일에 덧붙여서 이어서 쓰기 작업함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119" y="1700808"/>
            <a:ext cx="6768752" cy="8534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"in.txt"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	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read mode</a:t>
            </a:r>
          </a:p>
          <a:p>
            <a:pPr>
              <a:lnSpc>
                <a:spcPct val="120000"/>
              </a:lnSpc>
            </a:pPr>
            <a:r>
              <a:rPr lang="en-US" altLang="ko-KR" sz="1990" b="1" dirty="0" err="1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"out.txt"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'w'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write mode</a:t>
            </a:r>
            <a:endParaRPr lang="en-US" altLang="ko-KR" sz="1990" dirty="0">
              <a:latin typeface="Consolas" panose="020B0609020204030204" pitchFamily="49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9171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파일 위치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script </a:t>
            </a:r>
            <a:r>
              <a:rPr lang="ko-KR" altLang="en-US" sz="2000" dirty="0"/>
              <a:t>파일이 저장되어 있는 폴더에 저장되어 있는 파일을 읽거나 쓰는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파일 이름만 명시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script </a:t>
            </a:r>
            <a:r>
              <a:rPr lang="ko-KR" altLang="en-US" sz="2000" dirty="0"/>
              <a:t>파일과 다른 폴더에 저장되어 있는 파일을 읽거나 쓰는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전체 경로를 파일 이름과 함께 명시</a:t>
            </a:r>
          </a:p>
          <a:p>
            <a:pPr>
              <a:lnSpc>
                <a:spcPct val="120000"/>
              </a:lnSpc>
            </a:pPr>
            <a:endParaRPr lang="ko-KR" altLang="en-US" sz="2000" dirty="0"/>
          </a:p>
          <a:p>
            <a:pPr marL="445526" lvl="1" indent="0">
              <a:lnSpc>
                <a:spcPct val="120000"/>
              </a:lnSpc>
              <a:buNone/>
            </a:pPr>
            <a:endParaRPr lang="ko-KR" altLang="en-US" sz="1800" dirty="0"/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C:\Work</a:t>
            </a:r>
            <a:r>
              <a:rPr lang="ko-KR" altLang="en-US" sz="1800" dirty="0"/>
              <a:t>라는 폴더에서 </a:t>
            </a:r>
            <a:r>
              <a:rPr lang="en-US" altLang="ko-KR" sz="1800" dirty="0"/>
              <a:t>in.txt</a:t>
            </a:r>
            <a:r>
              <a:rPr lang="ko-KR" altLang="en-US" sz="1800" dirty="0"/>
              <a:t>라는 파일을 읽겠다는 의미이다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파일 경로는 해당 폴더 창을 열어 아래 그림과 같이 마우스를 클릭하면 알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복사하여 덧붙일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70A29D-E8C2-4073-BB9D-8DF63DEF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11" y="5328916"/>
            <a:ext cx="3728450" cy="1187580"/>
          </a:xfrm>
          <a:prstGeom prst="rect">
            <a:avLst/>
          </a:prstGeom>
          <a:ln w="9525">
            <a:solidFill>
              <a:schemeClr val="bg2">
                <a:lumMod val="75000"/>
              </a:schemeClr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6858719" y="5511934"/>
            <a:ext cx="2584674" cy="914670"/>
            <a:chOff x="5131259" y="5319907"/>
            <a:chExt cx="2597186" cy="9190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191E6E-85ED-444C-A32E-49DFEF281B0E}"/>
                </a:ext>
              </a:extLst>
            </p:cNvPr>
            <p:cNvSpPr txBox="1"/>
            <p:nvPr/>
          </p:nvSpPr>
          <p:spPr>
            <a:xfrm>
              <a:off x="5131259" y="5319907"/>
              <a:ext cx="2597186" cy="919098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791" dirty="0">
                  <a:solidFill>
                    <a:srgbClr val="C00000"/>
                  </a:solidFill>
                </a:rPr>
                <a:t>마우스 클릭</a:t>
              </a:r>
              <a:endParaRPr lang="en-US" altLang="ko-KR" sz="1791" dirty="0">
                <a:solidFill>
                  <a:srgbClr val="C00000"/>
                </a:solidFill>
              </a:endParaRPr>
            </a:p>
            <a:p>
              <a:r>
                <a:rPr lang="en-US" altLang="ko-KR" sz="1791" dirty="0">
                  <a:solidFill>
                    <a:srgbClr val="C00000"/>
                  </a:solidFill>
                </a:rPr>
                <a:t>Ctrl-C (</a:t>
              </a:r>
              <a:r>
                <a:rPr lang="ko-KR" altLang="en-US" sz="1791" dirty="0">
                  <a:solidFill>
                    <a:srgbClr val="C00000"/>
                  </a:solidFill>
                </a:rPr>
                <a:t>경로 복사</a:t>
              </a:r>
              <a:r>
                <a:rPr lang="en-US" altLang="ko-KR" sz="1791" dirty="0">
                  <a:solidFill>
                    <a:srgbClr val="C00000"/>
                  </a:solidFill>
                </a:rPr>
                <a:t>)</a:t>
              </a:r>
            </a:p>
            <a:p>
              <a:r>
                <a:rPr lang="en-US" altLang="ko-KR" sz="1791" dirty="0">
                  <a:solidFill>
                    <a:srgbClr val="C00000"/>
                  </a:solidFill>
                </a:rPr>
                <a:t>Ctrl-V (script</a:t>
              </a:r>
              <a:r>
                <a:rPr lang="ko-KR" altLang="en-US" sz="1791" dirty="0">
                  <a:solidFill>
                    <a:srgbClr val="C00000"/>
                  </a:solidFill>
                </a:rPr>
                <a:t>에 붙이기</a:t>
              </a:r>
              <a:r>
                <a:rPr lang="en-US" altLang="ko-KR" sz="1791" dirty="0">
                  <a:solidFill>
                    <a:srgbClr val="C00000"/>
                  </a:solidFill>
                </a:rPr>
                <a:t>)</a:t>
              </a:r>
              <a:endParaRPr lang="ko-KR" altLang="en-US" sz="1791" dirty="0">
                <a:solidFill>
                  <a:srgbClr val="C00000"/>
                </a:solidFill>
              </a:endParaRPr>
            </a:p>
          </p:txBody>
        </p:sp>
        <p:sp>
          <p:nvSpPr>
            <p:cNvPr id="14" name="설명선 1(강조선) 13"/>
            <p:cNvSpPr/>
            <p:nvPr/>
          </p:nvSpPr>
          <p:spPr>
            <a:xfrm>
              <a:off x="5189409" y="5435665"/>
              <a:ext cx="763911" cy="691815"/>
            </a:xfrm>
            <a:prstGeom prst="accentCallout1">
              <a:avLst>
                <a:gd name="adj1" fmla="val 801"/>
                <a:gd name="adj2" fmla="val -944"/>
                <a:gd name="adj3" fmla="val 30844"/>
                <a:gd name="adj4" fmla="val -8600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98824" y="1640410"/>
            <a:ext cx="6974115" cy="4877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"in.txt"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</a:t>
            </a:r>
            <a:r>
              <a:rPr lang="en-US" altLang="ko-KR" sz="199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read mode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824" y="3225657"/>
            <a:ext cx="6974115" cy="486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"C:\work\in.txt"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  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read mode</a:t>
            </a:r>
          </a:p>
        </p:txBody>
      </p:sp>
    </p:spTree>
    <p:extLst>
      <p:ext uri="{BB962C8B-B14F-4D97-AF65-F5344CB8AC3E}">
        <p14:creationId xmlns:p14="http://schemas.microsoft.com/office/powerpoint/2010/main" val="16449202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read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open()</a:t>
            </a:r>
            <a:r>
              <a:rPr lang="ko-KR" altLang="en-US" sz="2000" dirty="0"/>
              <a:t>함수에서 읽기 모드로 반환 받은 파일 객체를 가리키는 변수를 </a:t>
            </a:r>
            <a:r>
              <a:rPr lang="en-US" altLang="ko-KR" sz="2000" dirty="0" err="1"/>
              <a:t>fp_r</a:t>
            </a:r>
            <a:r>
              <a:rPr lang="en-US" altLang="ko-KR" sz="2000" dirty="0"/>
              <a:t> </a:t>
            </a:r>
            <a:r>
              <a:rPr lang="ko-KR" altLang="en-US" sz="2000" dirty="0"/>
              <a:t>라고 가정하자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fp_r.</a:t>
            </a:r>
            <a:r>
              <a:rPr lang="en-US" altLang="ko-KR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read</a:t>
            </a: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() 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 전체를 하나의 문자열로 읽어 들임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fp_r.</a:t>
            </a:r>
            <a:r>
              <a:rPr lang="en-US" altLang="ko-KR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파일을 줄 단위로 읽어 각 줄을 문자열 형식으로 저장</a:t>
            </a:r>
            <a:r>
              <a:rPr lang="en-US" altLang="ko-KR" sz="1800" dirty="0"/>
              <a:t>. </a:t>
            </a:r>
            <a:r>
              <a:rPr lang="ko-KR" altLang="en-US" sz="1800" dirty="0"/>
              <a:t>이들 전체 문자열을 원소로 하는 리스트를 반환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fp_r.</a:t>
            </a:r>
            <a:r>
              <a:rPr lang="en-US" altLang="ko-KR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readline</a:t>
            </a: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한 줄을 문자열 형식으로 읽어 이를 반환</a:t>
            </a:r>
            <a:r>
              <a:rPr lang="en-US" altLang="ko-KR" sz="1800" dirty="0"/>
              <a:t>. </a:t>
            </a:r>
            <a:r>
              <a:rPr lang="ko-KR" altLang="en-US" sz="1800" dirty="0"/>
              <a:t>다음 줄을 읽기 위해서는 </a:t>
            </a:r>
            <a:r>
              <a:rPr lang="en-US" altLang="ko-KR" sz="1800" dirty="0" err="1">
                <a:latin typeface="Consolas" panose="020B0609020204030204" pitchFamily="49" charset="0"/>
              </a:rPr>
              <a:t>fp_r.readline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  <a:r>
              <a:rPr lang="ko-KR" altLang="en-US" sz="1800" dirty="0"/>
              <a:t>을 계속 반복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파일 전체를 한 줄씩 읽어 처리하는 방법</a:t>
            </a:r>
            <a:r>
              <a:rPr lang="en-US" altLang="ko-KR" sz="2000" dirty="0"/>
              <a:t>: for loop</a:t>
            </a:r>
            <a:r>
              <a:rPr lang="ko-KR" altLang="en-US" sz="2000" dirty="0"/>
              <a:t>를 사용하면 편리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82055" y="4735880"/>
            <a:ext cx="10081120" cy="925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for</a:t>
            </a:r>
            <a:r>
              <a:rPr lang="en-US" altLang="ko-KR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aLine</a:t>
            </a:r>
            <a:r>
              <a:rPr lang="en-US" altLang="ko-KR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in</a:t>
            </a:r>
            <a:r>
              <a:rPr lang="en-US" altLang="ko-KR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b="1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</a:t>
            </a:r>
            <a:r>
              <a:rPr lang="en-US" altLang="ko-KR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: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변수 </a:t>
            </a:r>
            <a:r>
              <a:rPr lang="en-US" altLang="ko-KR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aLine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fp_r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에서 </a:t>
            </a:r>
            <a:r>
              <a:rPr lang="ko-KR" altLang="en-US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 줄씩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읽어 들인 문자열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 </a:t>
            </a:r>
            <a:r>
              <a:rPr lang="en-US" altLang="ko-KR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statements   	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읽어 들인 </a:t>
            </a:r>
            <a:r>
              <a:rPr lang="ko-KR" altLang="en-US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줄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ko-KR" altLang="en-US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문자열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에 처리할 명령어들</a:t>
            </a:r>
          </a:p>
        </p:txBody>
      </p:sp>
    </p:spTree>
    <p:extLst>
      <p:ext uri="{BB962C8B-B14F-4D97-AF65-F5344CB8AC3E}">
        <p14:creationId xmlns:p14="http://schemas.microsoft.com/office/powerpoint/2010/main" val="150602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F771009-3EF3-4E3E-9135-CE12977F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3796751"/>
            <a:ext cx="6730169" cy="16304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프로그램 환경설정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IDLE </a:t>
            </a:r>
            <a:r>
              <a:rPr lang="ko-KR" altLang="en-US" sz="2000" dirty="0"/>
              <a:t>프로그램의 </a:t>
            </a:r>
            <a:r>
              <a:rPr lang="en-US" altLang="ko-KR" sz="2000" dirty="0"/>
              <a:t>“Options” – “Configure IDLE” </a:t>
            </a:r>
            <a:r>
              <a:rPr lang="ko-KR" altLang="en-US" sz="2000" dirty="0"/>
              <a:t>메뉴 사용</a:t>
            </a:r>
            <a:endParaRPr lang="en-US" altLang="ko-KR" sz="2000" dirty="0"/>
          </a:p>
          <a:p>
            <a:pPr lvl="1"/>
            <a:r>
              <a:rPr lang="en-US" altLang="ko-KR" sz="1800" dirty="0"/>
              <a:t>Fonts/Tabs: </a:t>
            </a:r>
            <a:r>
              <a:rPr lang="ko-KR" altLang="en-US" sz="1800" dirty="0"/>
              <a:t>편집기 화면의 글꼴 설정 </a:t>
            </a:r>
            <a:r>
              <a:rPr lang="en-US" altLang="ko-KR" sz="1800" dirty="0"/>
              <a:t>(</a:t>
            </a:r>
            <a:r>
              <a:rPr lang="ko-KR" altLang="en-US" sz="1800" dirty="0"/>
              <a:t>서체</a:t>
            </a:r>
            <a:r>
              <a:rPr lang="en-US" altLang="ko-KR" sz="1800" dirty="0"/>
              <a:t>, </a:t>
            </a:r>
            <a:r>
              <a:rPr lang="ko-KR" altLang="en-US" sz="1800" dirty="0"/>
              <a:t>크기</a:t>
            </a:r>
            <a:r>
              <a:rPr lang="en-US" altLang="ko-KR" sz="1800" dirty="0"/>
              <a:t>, </a:t>
            </a:r>
            <a:r>
              <a:rPr lang="ko-KR" altLang="en-US" sz="1800" dirty="0"/>
              <a:t>특성 등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Highlights: </a:t>
            </a:r>
            <a:r>
              <a:rPr lang="ko-KR" altLang="en-US" sz="1800" dirty="0"/>
              <a:t>편집기 구성 요소별 색상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Keys: </a:t>
            </a:r>
            <a:r>
              <a:rPr lang="ko-KR" altLang="en-US" sz="1800" dirty="0"/>
              <a:t>단축키 등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기타 환경</a:t>
            </a:r>
            <a:r>
              <a:rPr lang="en-US" altLang="ko-KR" sz="1800" dirty="0"/>
              <a:t>: “General”, “Extensions”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74489-A68B-416A-91D5-876719D0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2" y="4668361"/>
            <a:ext cx="6739648" cy="1706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1724FE-857F-48AA-AC6F-67BDFA7A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741" y="724077"/>
            <a:ext cx="4007928" cy="570255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9055767-2A99-405A-B89B-0F9B0F3BD281}"/>
              </a:ext>
            </a:extLst>
          </p:cNvPr>
          <p:cNvCxnSpPr>
            <a:cxnSpLocks/>
          </p:cNvCxnSpPr>
          <p:nvPr/>
        </p:nvCxnSpPr>
        <p:spPr>
          <a:xfrm flipV="1">
            <a:off x="3773072" y="2783647"/>
            <a:ext cx="4065668" cy="25071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84E702-8403-481C-A90A-9E19A1C87961}"/>
              </a:ext>
            </a:extLst>
          </p:cNvPr>
          <p:cNvCxnSpPr>
            <a:cxnSpLocks/>
          </p:cNvCxnSpPr>
          <p:nvPr/>
        </p:nvCxnSpPr>
        <p:spPr>
          <a:xfrm flipV="1">
            <a:off x="3259267" y="2189640"/>
            <a:ext cx="4579474" cy="21686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316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write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open()</a:t>
            </a:r>
            <a:r>
              <a:rPr lang="ko-KR" altLang="en-US" dirty="0"/>
              <a:t>함수에서 쓰기 모드로 반환 받은 파일 객체를 가리키는 변수를 </a:t>
            </a:r>
            <a:r>
              <a:rPr lang="en-US" altLang="ko-KR" dirty="0" err="1"/>
              <a:t>fp_w</a:t>
            </a:r>
            <a:r>
              <a:rPr lang="en-US" altLang="ko-KR" dirty="0"/>
              <a:t> </a:t>
            </a:r>
            <a:r>
              <a:rPr lang="ko-KR" altLang="en-US" dirty="0"/>
              <a:t>라고 가정 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latin typeface="Consolas" panose="020B0609020204030204" pitchFamily="49" charset="0"/>
              </a:rPr>
              <a:t>fp_w.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(string)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string </a:t>
            </a:r>
            <a:r>
              <a:rPr lang="ko-KR" altLang="en-US" dirty="0"/>
              <a:t>문자열 하나를 파일에 씀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줄바꿈</a:t>
            </a:r>
            <a:r>
              <a:rPr lang="ko-KR" altLang="en-US" dirty="0"/>
              <a:t> 문자가 자동으로 삽입되지 않음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줄바꿈이</a:t>
            </a:r>
            <a:r>
              <a:rPr lang="ko-KR" altLang="en-US" dirty="0"/>
              <a:t> 필요한 경우</a:t>
            </a:r>
            <a:r>
              <a:rPr lang="en-US" altLang="ko-KR" dirty="0"/>
              <a:t>, string</a:t>
            </a:r>
            <a:r>
              <a:rPr lang="ko-KR" altLang="en-US" dirty="0"/>
              <a:t>의 마지막에 </a:t>
            </a:r>
            <a:r>
              <a:rPr lang="ko-KR" altLang="en-US" dirty="0" err="1"/>
              <a:t>줄바꿈</a:t>
            </a:r>
            <a:r>
              <a:rPr lang="ko-KR" altLang="en-US" dirty="0"/>
              <a:t> 기호를 추가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print(*objects,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file = 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fp_w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화면 대신 파일 </a:t>
            </a:r>
            <a:r>
              <a:rPr lang="en-US" altLang="ko-KR" dirty="0" err="1"/>
              <a:t>fp_w</a:t>
            </a:r>
            <a:r>
              <a:rPr lang="ko-KR" altLang="en-US" dirty="0"/>
              <a:t>에 쓴다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print() </a:t>
            </a:r>
            <a:r>
              <a:rPr lang="ko-KR" altLang="en-US" dirty="0"/>
              <a:t>함수는 </a:t>
            </a:r>
            <a:r>
              <a:rPr lang="ko-KR" altLang="en-US" dirty="0" err="1"/>
              <a:t>줄바꿈이</a:t>
            </a:r>
            <a:r>
              <a:rPr lang="ko-KR" altLang="en-US" dirty="0"/>
              <a:t> 자동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줄바꿈을</a:t>
            </a:r>
            <a:r>
              <a:rPr lang="ko-KR" altLang="en-US" dirty="0"/>
              <a:t> 하지 않으려면</a:t>
            </a:r>
            <a:r>
              <a:rPr lang="en-US" altLang="ko-KR" dirty="0"/>
              <a:t>, end </a:t>
            </a:r>
            <a:r>
              <a:rPr lang="ko-KR" altLang="en-US" dirty="0" err="1"/>
              <a:t>인수값</a:t>
            </a:r>
            <a:r>
              <a:rPr lang="ko-KR" altLang="en-US" dirty="0"/>
              <a:t> 변경</a:t>
            </a:r>
            <a:br>
              <a:rPr lang="en-US" altLang="ko-KR" dirty="0"/>
            </a:br>
            <a:br>
              <a:rPr lang="en-US" altLang="ko-KR" sz="1045" dirty="0"/>
            </a:br>
            <a:r>
              <a:rPr lang="en-US" altLang="ko-KR" b="1" dirty="0">
                <a:solidFill>
                  <a:srgbClr val="7030A0"/>
                </a:solidFill>
                <a:cs typeface="Courier New" panose="02070309020205020404" pitchFamily="49" charset="0"/>
              </a:rPr>
              <a:t>print(*objects, </a:t>
            </a:r>
            <a:r>
              <a:rPr lang="en-US" altLang="ko-KR" b="1" dirty="0">
                <a:cs typeface="Courier New" panose="02070309020205020404" pitchFamily="49" charset="0"/>
              </a:rPr>
              <a:t>file = </a:t>
            </a:r>
            <a:r>
              <a:rPr lang="en-US" altLang="ko-KR" b="1" dirty="0" err="1">
                <a:cs typeface="Courier New" panose="02070309020205020404" pitchFamily="49" charset="0"/>
              </a:rPr>
              <a:t>fp_w</a:t>
            </a:r>
            <a:r>
              <a:rPr lang="en-US" altLang="ko-KR" b="1" dirty="0">
                <a:cs typeface="Courier New" panose="02070309020205020404" pitchFamily="49" charset="0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cs typeface="Courier New" panose="02070309020205020404" pitchFamily="49" charset="0"/>
              </a:rPr>
              <a:t>end = ""</a:t>
            </a:r>
            <a:r>
              <a:rPr lang="en-US" altLang="ko-KR" b="1" dirty="0">
                <a:cs typeface="Courier New" panose="02070309020205020404" pitchFamily="49" charset="0"/>
              </a:rPr>
              <a:t>)</a:t>
            </a:r>
            <a:br>
              <a:rPr lang="en-US" altLang="ko-KR" b="1" dirty="0">
                <a:cs typeface="Courier New" panose="02070309020205020404" pitchFamily="49" charset="0"/>
              </a:rPr>
            </a:br>
            <a:br>
              <a:rPr lang="en-US" altLang="ko-KR" b="1" dirty="0">
                <a:cs typeface="Courier New" panose="02070309020205020404" pitchFamily="49" charset="0"/>
              </a:rPr>
            </a:br>
            <a:r>
              <a:rPr lang="en-US" altLang="ko-KR" dirty="0">
                <a:cs typeface="Courier New" panose="02070309020205020404" pitchFamily="49" charset="0"/>
              </a:rPr>
              <a:t>(</a:t>
            </a:r>
            <a:r>
              <a:rPr lang="ko-KR" altLang="en-US" dirty="0">
                <a:cs typeface="Courier New" panose="02070309020205020404" pitchFamily="49" charset="0"/>
              </a:rPr>
              <a:t>예</a:t>
            </a:r>
            <a:r>
              <a:rPr lang="en-US" altLang="ko-KR" dirty="0">
                <a:cs typeface="Courier New" panose="02070309020205020404" pitchFamily="49" charset="0"/>
              </a:rPr>
              <a:t>) print("Year:", 2020, file = </a:t>
            </a:r>
            <a:r>
              <a:rPr lang="en-US" altLang="ko-KR" dirty="0" err="1">
                <a:cs typeface="Courier New" panose="02070309020205020404" pitchFamily="49" charset="0"/>
              </a:rPr>
              <a:t>fp_w</a:t>
            </a:r>
            <a:r>
              <a:rPr lang="en-US" altLang="ko-KR" dirty="0">
                <a:cs typeface="Courier New" panose="02070309020205020404" pitchFamily="49" charset="0"/>
              </a:rPr>
              <a:t>, end = "")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0864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close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파일을 열었다면 반드시 파일을 닫아야 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파일이 열려있는 상태에서는 파일을 지우거나 이름을 바꿀 수 없음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닫기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Python shell</a:t>
            </a:r>
            <a:r>
              <a:rPr lang="ko-KR" altLang="en-US" dirty="0"/>
              <a:t>을 종료하거나</a:t>
            </a:r>
            <a:r>
              <a:rPr lang="en-US" altLang="ko-KR" dirty="0"/>
              <a:t>, restart</a:t>
            </a:r>
            <a:r>
              <a:rPr lang="ko-KR" altLang="en-US" dirty="0"/>
              <a:t> 또는 </a:t>
            </a:r>
            <a:r>
              <a:rPr lang="en-US" altLang="ko-KR" dirty="0"/>
              <a:t>close method</a:t>
            </a:r>
            <a:r>
              <a:rPr lang="ko-KR" altLang="en-US" dirty="0"/>
              <a:t>를 호출하여야 파일이 닫힌다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 닫기 이후에</a:t>
            </a:r>
            <a:r>
              <a:rPr lang="en-US" altLang="ko-KR" dirty="0"/>
              <a:t>, </a:t>
            </a:r>
            <a:r>
              <a:rPr lang="ko-KR" altLang="en-US" dirty="0"/>
              <a:t>파일 지우기 또는 이름 바꾸기 등을 수행 가능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파일 작업을 마치면 반드시 파일을 닫도록 함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0650" y="1676254"/>
            <a:ext cx="6838189" cy="8534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"in.txt"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	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read mode</a:t>
            </a:r>
          </a:p>
          <a:p>
            <a:pPr>
              <a:lnSpc>
                <a:spcPct val="120000"/>
              </a:lnSpc>
            </a:pPr>
            <a:r>
              <a:rPr lang="en-US" altLang="ko-KR" sz="1990" b="1" dirty="0" err="1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"out.txt"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99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'w'</a:t>
            </a:r>
            <a:r>
              <a:rPr lang="en-US" altLang="ko-KR" sz="1990" b="1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</a:t>
            </a:r>
            <a:r>
              <a:rPr lang="en-US" altLang="ko-KR" sz="1990" dirty="0">
                <a:solidFill>
                  <a:srgbClr val="A50021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write mode</a:t>
            </a:r>
            <a:endParaRPr lang="en-US" altLang="ko-KR" sz="1990" dirty="0">
              <a:latin typeface="Consolas" panose="020B0609020204030204" pitchFamily="49" charset="0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0650" y="2634873"/>
            <a:ext cx="6838189" cy="8798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fp_r.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close()</a:t>
            </a:r>
            <a:endParaRPr lang="en-US" altLang="ko-KR" sz="1990" b="1" dirty="0">
              <a:solidFill>
                <a:srgbClr val="A50021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  <a:p>
            <a:pPr lvl="0">
              <a:lnSpc>
                <a:spcPct val="120000"/>
              </a:lnSpc>
            </a:pPr>
            <a:r>
              <a:rPr lang="en-US" altLang="ko-KR" sz="1990" b="1" dirty="0" err="1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fp_w.</a:t>
            </a:r>
            <a:r>
              <a:rPr lang="en-US" altLang="ko-KR" sz="1990" b="1" dirty="0" err="1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close</a:t>
            </a:r>
            <a:r>
              <a:rPr lang="en-US" altLang="ko-KR" sz="199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endParaRPr lang="en-US" altLang="ko-KR" sz="1990" b="1" dirty="0">
              <a:latin typeface="Consolas" panose="020B0609020204030204" pitchFamily="49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3984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처리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with </a:t>
            </a:r>
            <a:r>
              <a:rPr lang="ko-KR" altLang="en-US" dirty="0">
                <a:solidFill>
                  <a:srgbClr val="C00000"/>
                </a:solidFill>
              </a:rPr>
              <a:t>키워드 사용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dirty="0"/>
              <a:t>조건문과 </a:t>
            </a:r>
            <a:r>
              <a:rPr lang="ko-KR" altLang="en-US" dirty="0" err="1"/>
              <a:t>반복문</a:t>
            </a:r>
            <a:r>
              <a:rPr lang="ko-KR" altLang="en-US" dirty="0"/>
              <a:t> 들어가다 보면 파일을 열고서 닫지 않는 실수 하는 경우 생길 수 있음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with </a:t>
            </a:r>
            <a:r>
              <a:rPr lang="ko-KR" altLang="en-US" dirty="0"/>
              <a:t>구문 종료 시 파일을 자동으로 닫음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0510F-5FA4-4606-81EC-226B5612588A}"/>
              </a:ext>
            </a:extLst>
          </p:cNvPr>
          <p:cNvSpPr txBox="1"/>
          <p:nvPr/>
        </p:nvSpPr>
        <p:spPr>
          <a:xfrm>
            <a:off x="1533991" y="2557486"/>
            <a:ext cx="4385308" cy="1590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sz="200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200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"in.txt"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200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# </a:t>
            </a:r>
            <a:r>
              <a:rPr lang="ko-KR" altLang="en-US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프로그램 코드</a:t>
            </a:r>
            <a:endParaRPr lang="en-US" altLang="ko-KR" sz="2000" b="1" dirty="0">
              <a:solidFill>
                <a:srgbClr val="002060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fp_r.read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(..)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fp_r.close</a:t>
            </a:r>
            <a:r>
              <a:rPr lang="en-US" altLang="ko-KR" sz="2000" b="1" dirty="0">
                <a:solidFill>
                  <a:srgbClr val="FF0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A1B19-CD8B-4E7E-A9C4-CAC4252EFD77}"/>
              </a:ext>
            </a:extLst>
          </p:cNvPr>
          <p:cNvSpPr txBox="1"/>
          <p:nvPr/>
        </p:nvSpPr>
        <p:spPr>
          <a:xfrm>
            <a:off x="4203309" y="4423889"/>
            <a:ext cx="4749305" cy="12228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with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200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"in.txt"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2000" b="1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# </a:t>
            </a:r>
            <a:r>
              <a:rPr lang="ko-KR" altLang="en-US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프로그램 코드</a:t>
            </a:r>
            <a:endParaRPr lang="en-US" altLang="ko-KR" sz="2000" b="1" dirty="0">
              <a:solidFill>
                <a:srgbClr val="002060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</a:t>
            </a:r>
            <a:r>
              <a:rPr lang="en-US" altLang="ko-KR" sz="2000" b="1" dirty="0" err="1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fp_r.read</a:t>
            </a:r>
            <a:r>
              <a:rPr lang="en-US" altLang="ko-KR" sz="20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(..)</a:t>
            </a: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75516B31-1EB4-43B3-9A57-F280AC10C694}"/>
              </a:ext>
            </a:extLst>
          </p:cNvPr>
          <p:cNvSpPr/>
          <p:nvPr/>
        </p:nvSpPr>
        <p:spPr>
          <a:xfrm rot="5400000">
            <a:off x="2625984" y="3977164"/>
            <a:ext cx="1105392" cy="1702592"/>
          </a:xfrm>
          <a:prstGeom prst="bentUp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41434231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한 줄씩 읽어 화면에 출력하기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9516" y="1745247"/>
            <a:ext cx="6984733" cy="14442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"in_data.txt"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	 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for</a:t>
            </a:r>
            <a:r>
              <a:rPr lang="en-US" altLang="ko-KR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s </a:t>
            </a: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in</a:t>
            </a:r>
            <a:r>
              <a:rPr lang="en-US" altLang="ko-KR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</a:t>
            </a:r>
            <a:r>
              <a:rPr lang="en-US" altLang="ko-KR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:		   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 줄씩 읽어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print</a:t>
            </a:r>
            <a:r>
              <a:rPr lang="en-US" altLang="ko-KR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(s, end = "")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화면에 출력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fp.close</a:t>
            </a:r>
            <a:r>
              <a:rPr lang="en-US" altLang="ko-KR" dirty="0"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0614" y="3245224"/>
            <a:ext cx="3701735" cy="367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791" dirty="0">
                <a:solidFill>
                  <a:srgbClr val="C00000"/>
                </a:solidFill>
              </a:rPr>
              <a:t>출력 후 </a:t>
            </a:r>
            <a:r>
              <a:rPr lang="ko-KR" altLang="en-US" sz="1791" dirty="0" err="1">
                <a:solidFill>
                  <a:srgbClr val="C00000"/>
                </a:solidFill>
              </a:rPr>
              <a:t>줄바꿈</a:t>
            </a:r>
            <a:r>
              <a:rPr lang="ko-KR" altLang="en-US" sz="1791" dirty="0">
                <a:solidFill>
                  <a:srgbClr val="C00000"/>
                </a:solidFill>
              </a:rPr>
              <a:t> 자동 출력 안함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330613" y="2854133"/>
            <a:ext cx="112179" cy="29393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1"/>
          <p:cNvGrpSpPr/>
          <p:nvPr/>
        </p:nvGrpSpPr>
        <p:grpSpPr>
          <a:xfrm>
            <a:off x="1271414" y="3404483"/>
            <a:ext cx="1908338" cy="1074916"/>
            <a:chOff x="7082916" y="324528"/>
            <a:chExt cx="1917576" cy="1080120"/>
          </a:xfrm>
        </p:grpSpPr>
        <p:sp>
          <p:nvSpPr>
            <p:cNvPr id="9" name="TextBox 8"/>
            <p:cNvSpPr txBox="1"/>
            <p:nvPr/>
          </p:nvSpPr>
          <p:spPr>
            <a:xfrm>
              <a:off x="7164288" y="696762"/>
              <a:ext cx="1785908" cy="70788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1 3 5</a:t>
              </a:r>
            </a:p>
            <a:p>
              <a:r>
                <a:rPr lang="en-US" altLang="ko-KR" sz="199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7 3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2916" y="324528"/>
              <a:ext cx="191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ourier New" panose="02070309020205020404" pitchFamily="49" charset="0"/>
                </a:rPr>
                <a:t>in_data.txt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52039" y="3901080"/>
            <a:ext cx="3554692" cy="643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791" dirty="0">
                <a:solidFill>
                  <a:srgbClr val="C00000"/>
                </a:solidFill>
              </a:rPr>
              <a:t>파일에 데이터 </a:t>
            </a:r>
            <a:r>
              <a:rPr lang="ko-KR" altLang="en-US" sz="1791" dirty="0" err="1">
                <a:solidFill>
                  <a:srgbClr val="C00000"/>
                </a:solidFill>
              </a:rPr>
              <a:t>입력시</a:t>
            </a:r>
            <a:r>
              <a:rPr lang="ko-KR" altLang="en-US" sz="1791" dirty="0">
                <a:solidFill>
                  <a:srgbClr val="C00000"/>
                </a:solidFill>
              </a:rPr>
              <a:t> </a:t>
            </a:r>
            <a:r>
              <a:rPr lang="ko-KR" altLang="en-US" sz="1791" dirty="0" err="1">
                <a:solidFill>
                  <a:srgbClr val="C00000"/>
                </a:solidFill>
              </a:rPr>
              <a:t>줄바꿈</a:t>
            </a:r>
            <a:r>
              <a:rPr lang="ko-KR" altLang="en-US" sz="1791" dirty="0">
                <a:solidFill>
                  <a:srgbClr val="C00000"/>
                </a:solidFill>
              </a:rPr>
              <a:t> 문자가 저장되어 있음</a:t>
            </a:r>
            <a:r>
              <a:rPr lang="en-US" altLang="ko-KR" sz="1791" dirty="0">
                <a:solidFill>
                  <a:srgbClr val="C00000"/>
                </a:solidFill>
              </a:rPr>
              <a:t>(enter </a:t>
            </a:r>
            <a:r>
              <a:rPr lang="ko-KR" altLang="en-US" sz="1791" dirty="0">
                <a:solidFill>
                  <a:srgbClr val="C00000"/>
                </a:solidFill>
              </a:rPr>
              <a:t>키</a:t>
            </a:r>
            <a:r>
              <a:rPr lang="en-US" altLang="ko-KR" sz="1791" dirty="0">
                <a:solidFill>
                  <a:srgbClr val="C00000"/>
                </a:solidFill>
              </a:rPr>
              <a:t>)</a:t>
            </a:r>
            <a:endParaRPr lang="ko-KR" altLang="en-US" sz="1791" dirty="0">
              <a:solidFill>
                <a:srgbClr val="C0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2234288" y="3969773"/>
            <a:ext cx="1165833" cy="18178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30269" y="5034979"/>
            <a:ext cx="4573981" cy="918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solidFill>
                  <a:srgbClr val="C00000"/>
                </a:solidFill>
              </a:rPr>
              <a:t>print() </a:t>
            </a:r>
            <a:r>
              <a:rPr lang="ko-KR" altLang="en-US" sz="1791" dirty="0">
                <a:solidFill>
                  <a:srgbClr val="C00000"/>
                </a:solidFill>
              </a:rPr>
              <a:t>함수에서 자동 </a:t>
            </a:r>
            <a:r>
              <a:rPr lang="ko-KR" altLang="en-US" sz="1791" dirty="0" err="1">
                <a:solidFill>
                  <a:srgbClr val="C00000"/>
                </a:solidFill>
              </a:rPr>
              <a:t>줄바꿈을</a:t>
            </a:r>
            <a:r>
              <a:rPr lang="ko-KR" altLang="en-US" sz="1791" dirty="0">
                <a:solidFill>
                  <a:srgbClr val="C00000"/>
                </a:solidFill>
              </a:rPr>
              <a:t> 없앴지만</a:t>
            </a:r>
            <a:r>
              <a:rPr lang="en-US" altLang="ko-KR" sz="1791" dirty="0">
                <a:solidFill>
                  <a:srgbClr val="C00000"/>
                </a:solidFill>
              </a:rPr>
              <a:t>, </a:t>
            </a:r>
            <a:r>
              <a:rPr lang="ko-KR" altLang="en-US" sz="1791" dirty="0">
                <a:solidFill>
                  <a:srgbClr val="C00000"/>
                </a:solidFill>
              </a:rPr>
              <a:t>기존 데이터 파일의 줄 끝에 </a:t>
            </a:r>
            <a:r>
              <a:rPr lang="ko-KR" altLang="en-US" sz="1791" dirty="0" err="1">
                <a:solidFill>
                  <a:srgbClr val="C00000"/>
                </a:solidFill>
              </a:rPr>
              <a:t>줄바꿈</a:t>
            </a:r>
            <a:r>
              <a:rPr lang="ko-KR" altLang="en-US" sz="1791" dirty="0">
                <a:solidFill>
                  <a:srgbClr val="C00000"/>
                </a:solidFill>
              </a:rPr>
              <a:t> 문자가 저장되어 있어서 </a:t>
            </a:r>
            <a:r>
              <a:rPr lang="ko-KR" altLang="en-US" sz="1791" dirty="0" err="1">
                <a:solidFill>
                  <a:srgbClr val="C00000"/>
                </a:solidFill>
              </a:rPr>
              <a:t>줄바꿈이</a:t>
            </a:r>
            <a:r>
              <a:rPr lang="ko-KR" altLang="en-US" sz="1791" dirty="0">
                <a:solidFill>
                  <a:srgbClr val="C00000"/>
                </a:solidFill>
              </a:rPr>
              <a:t> 발생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05517" y="4640763"/>
            <a:ext cx="1824182" cy="1358877"/>
            <a:chOff x="2203740" y="4621077"/>
            <a:chExt cx="1723905" cy="1365455"/>
          </a:xfrm>
        </p:grpSpPr>
        <p:sp>
          <p:nvSpPr>
            <p:cNvPr id="21" name="TextBox 20"/>
            <p:cNvSpPr txBox="1"/>
            <p:nvPr/>
          </p:nvSpPr>
          <p:spPr>
            <a:xfrm>
              <a:off x="2203740" y="4621077"/>
              <a:ext cx="1313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  <p:sp>
          <p:nvSpPr>
            <p:cNvPr id="22" name="한쪽 모서리는 잘리고 다른 쪽 모서리는 둥근 사각형 21"/>
            <p:cNvSpPr/>
            <p:nvPr/>
          </p:nvSpPr>
          <p:spPr>
            <a:xfrm>
              <a:off x="2235266" y="5017203"/>
              <a:ext cx="1692379" cy="969329"/>
            </a:xfrm>
            <a:prstGeom prst="snipRoundRect">
              <a:avLst/>
            </a:prstGeom>
            <a:solidFill>
              <a:srgbClr val="F4E9D4"/>
            </a:solidFill>
            <a:ln w="9525">
              <a:solidFill>
                <a:srgbClr val="A479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990" dirty="0">
                  <a:solidFill>
                    <a:schemeClr val="accent2">
                      <a:lumMod val="75000"/>
                    </a:schemeClr>
                  </a:solidFill>
                </a:rPr>
                <a:t>1 3 5</a:t>
              </a:r>
            </a:p>
            <a:p>
              <a:r>
                <a:rPr lang="en-US" altLang="ko-KR" sz="1990" dirty="0">
                  <a:solidFill>
                    <a:schemeClr val="accent2">
                      <a:lumMod val="75000"/>
                    </a:schemeClr>
                  </a:solidFill>
                </a:rPr>
                <a:t>7 3</a:t>
              </a: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 flipH="1">
            <a:off x="2288188" y="5290433"/>
            <a:ext cx="1107763" cy="13649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742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파일을 줄 단위로 읽어 문자열 리스트 만들기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2346" y="1671067"/>
            <a:ext cx="8626930" cy="17750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"in_data.txt"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	 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 =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fp.readlines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 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각 줄이 문자열로 저장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이를 리스트 원소로 저장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print(s)   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fp.close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</a:p>
        </p:txBody>
      </p:sp>
      <p:grpSp>
        <p:nvGrpSpPr>
          <p:cNvPr id="15" name="그룹 21"/>
          <p:cNvGrpSpPr/>
          <p:nvPr/>
        </p:nvGrpSpPr>
        <p:grpSpPr>
          <a:xfrm>
            <a:off x="1062347" y="3940369"/>
            <a:ext cx="1908338" cy="1074916"/>
            <a:chOff x="7082916" y="324528"/>
            <a:chExt cx="1917576" cy="1080120"/>
          </a:xfrm>
        </p:grpSpPr>
        <p:sp>
          <p:nvSpPr>
            <p:cNvPr id="16" name="TextBox 15"/>
            <p:cNvSpPr txBox="1"/>
            <p:nvPr/>
          </p:nvSpPr>
          <p:spPr>
            <a:xfrm>
              <a:off x="7164288" y="696762"/>
              <a:ext cx="1785908" cy="70788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1 3 5</a:t>
              </a:r>
            </a:p>
            <a:p>
              <a:r>
                <a:rPr lang="en-US" altLang="ko-KR" sz="199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7 3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82916" y="324528"/>
              <a:ext cx="191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ourier New" panose="02070309020205020404" pitchFamily="49" charset="0"/>
                </a:rPr>
                <a:t>in_data.txt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76565" y="4184246"/>
            <a:ext cx="4006721" cy="1438778"/>
            <a:chOff x="3295886" y="4706652"/>
            <a:chExt cx="4026118" cy="1445743"/>
          </a:xfrm>
        </p:grpSpPr>
        <p:grpSp>
          <p:nvGrpSpPr>
            <p:cNvPr id="18" name="그룹 17"/>
            <p:cNvGrpSpPr/>
            <p:nvPr/>
          </p:nvGrpSpPr>
          <p:grpSpPr>
            <a:xfrm>
              <a:off x="3295886" y="4706652"/>
              <a:ext cx="2758490" cy="968383"/>
              <a:chOff x="2203740" y="4621077"/>
              <a:chExt cx="2594293" cy="96838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203740" y="4621077"/>
                <a:ext cx="25942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990" b="1" dirty="0">
                    <a:solidFill>
                      <a:srgbClr val="7D5C21"/>
                    </a:solidFill>
                  </a:rPr>
                  <a:t>출력 화면 </a:t>
                </a:r>
                <a:r>
                  <a:rPr lang="en-US" altLang="ko-KR" sz="1990" b="1" dirty="0">
                    <a:solidFill>
                      <a:srgbClr val="7D5C21"/>
                    </a:solidFill>
                  </a:rPr>
                  <a:t>(shell </a:t>
                </a:r>
                <a:r>
                  <a:rPr lang="ko-KR" altLang="en-US" sz="1990" b="1" dirty="0">
                    <a:solidFill>
                      <a:srgbClr val="7D5C21"/>
                    </a:solidFill>
                  </a:rPr>
                  <a:t>창</a:t>
                </a:r>
                <a:r>
                  <a:rPr lang="en-US" altLang="ko-KR" sz="1990" b="1" dirty="0">
                    <a:solidFill>
                      <a:srgbClr val="7D5C21"/>
                    </a:solidFill>
                  </a:rPr>
                  <a:t>)</a:t>
                </a:r>
                <a:endParaRPr lang="ko-KR" altLang="en-US" sz="1990" b="1" dirty="0">
                  <a:solidFill>
                    <a:srgbClr val="7D5C21"/>
                  </a:solidFill>
                </a:endParaRPr>
              </a:p>
            </p:txBody>
          </p:sp>
          <p:sp>
            <p:nvSpPr>
              <p:cNvPr id="20" name="한쪽 모서리는 잘리고 다른 쪽 모서리는 둥근 사각형 19"/>
              <p:cNvSpPr/>
              <p:nvPr/>
            </p:nvSpPr>
            <p:spPr>
              <a:xfrm>
                <a:off x="2235266" y="5017204"/>
                <a:ext cx="2438413" cy="572256"/>
              </a:xfrm>
              <a:prstGeom prst="snipRoundRect">
                <a:avLst/>
              </a:prstGeom>
              <a:solidFill>
                <a:srgbClr val="F4E9D4"/>
              </a:solidFill>
              <a:ln w="9525">
                <a:solidFill>
                  <a:srgbClr val="A479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altLang="ko-KR" sz="1990" dirty="0">
                    <a:solidFill>
                      <a:schemeClr val="accent2">
                        <a:lumMod val="75000"/>
                      </a:schemeClr>
                    </a:solidFill>
                  </a:rPr>
                  <a:t>['1 3 5\n', '7 3']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297272" y="5640042"/>
              <a:ext cx="3024732" cy="512353"/>
              <a:chOff x="3988316" y="5240823"/>
              <a:chExt cx="3024732" cy="51235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202630" y="5383844"/>
                <a:ext cx="28104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91" dirty="0" err="1">
                    <a:solidFill>
                      <a:srgbClr val="C00000"/>
                    </a:solidFill>
                  </a:rPr>
                  <a:t>줄바꿈</a:t>
                </a:r>
                <a:r>
                  <a:rPr lang="ko-KR" altLang="en-US" sz="1791" dirty="0">
                    <a:solidFill>
                      <a:srgbClr val="C00000"/>
                    </a:solidFill>
                  </a:rPr>
                  <a:t> 문자가 포함</a:t>
                </a:r>
                <a:r>
                  <a:rPr lang="en-US" altLang="ko-KR" sz="1791" dirty="0">
                    <a:solidFill>
                      <a:srgbClr val="C00000"/>
                    </a:solidFill>
                  </a:rPr>
                  <a:t>(\n)</a:t>
                </a:r>
                <a:endParaRPr lang="ko-KR" altLang="en-US" sz="179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" name="직선 화살표 연결선 7"/>
              <p:cNvCxnSpPr/>
              <p:nvPr/>
            </p:nvCxnSpPr>
            <p:spPr>
              <a:xfrm rot="16200000" flipV="1">
                <a:off x="3916878" y="5312261"/>
                <a:ext cx="357190" cy="21431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40253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파일 복사 </a:t>
            </a:r>
            <a:r>
              <a:rPr lang="en-US" altLang="ko-KR" dirty="0"/>
              <a:t>: </a:t>
            </a:r>
            <a:r>
              <a:rPr lang="ko-KR" altLang="en-US" dirty="0"/>
              <a:t>한번에 모두 읽어 복사 하기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r>
              <a:rPr lang="ko-KR" altLang="en-US" dirty="0"/>
              <a:t>파일 복사 </a:t>
            </a:r>
            <a:r>
              <a:rPr lang="en-US" altLang="ko-KR" dirty="0"/>
              <a:t>: </a:t>
            </a:r>
            <a:r>
              <a:rPr lang="ko-KR" altLang="en-US" dirty="0"/>
              <a:t>한 줄씩 읽어 복사 하기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6872" y="1654620"/>
            <a:ext cx="7633151" cy="16262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 =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"in_data.txt"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"out_data.txt", 'w'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 = </a:t>
            </a: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fR.read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	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한번에 모두 읽어 하나의 문자열로 저장</a:t>
            </a: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fW.write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(s)	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읽은 문자열 파일에 쓰기</a:t>
            </a: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fR.close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();  </a:t>
            </a: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fW.close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	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두 파일 닫기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6872" y="3835406"/>
            <a:ext cx="7633151" cy="18863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 =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"in_data.txt"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"out_data.txt", 'w'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s  </a:t>
            </a:r>
            <a:r>
              <a:rPr lang="en-US" altLang="ko-KR" sz="1600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in  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 :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 줄씩 읽어서 쓰기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</a:t>
            </a: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fW.write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(s)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또는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(s, end = "", file = </a:t>
            </a: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fW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rgbClr val="002060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fR.close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();  </a:t>
            </a:r>
            <a:r>
              <a:rPr lang="en-US" altLang="ko-KR" sz="1600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fW.close</a:t>
            </a:r>
            <a:r>
              <a:rPr lang="en-US" altLang="ko-KR" sz="1600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	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두 파일 닫기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68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41005" y="1767773"/>
            <a:ext cx="8033938" cy="34449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1653" bIns="7165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=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"in_mul.txt"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'r'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open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"out_mul.txt", 'w'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"The square results are"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file =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s  </a:t>
            </a: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in 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fp_r :         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 줄씩 읽기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num = list(int(x) for x in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s.split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()) 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정수 변환</a:t>
            </a:r>
            <a:endParaRPr lang="en-US" altLang="ko-KR" dirty="0">
              <a:solidFill>
                <a:srgbClr val="00206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</a:t>
            </a:r>
            <a:r>
              <a:rPr lang="en-US" altLang="ko-KR" dirty="0">
                <a:solidFill>
                  <a:srgbClr val="FF660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range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len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(num)) :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sq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= num[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] * num[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i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]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"%2d  " 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%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sq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file =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, end = '')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    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fp_w.write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"\n"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) 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한 줄 처리 후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줄바꿈</a:t>
            </a:r>
            <a:endParaRPr lang="en-US" altLang="ko-KR" dirty="0">
              <a:solidFill>
                <a:srgbClr val="002060"/>
              </a:solidFill>
              <a:latin typeface="Consolas" panose="020B0609020204030204" pitchFamily="49" charset="0"/>
              <a:ea typeface="맑은 고딕" pitchFamily="50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fR.close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();  </a:t>
            </a:r>
            <a:r>
              <a:rPr lang="en-US" altLang="ko-KR" dirty="0" err="1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fW.close</a:t>
            </a:r>
            <a:r>
              <a:rPr lang="en-US" altLang="ko-KR" dirty="0">
                <a:solidFill>
                  <a:srgbClr val="002060"/>
                </a:solidFill>
                <a:latin typeface="Consolas" panose="020B0609020204030204" pitchFamily="49" charset="0"/>
                <a:ea typeface="맑은 고딕" pitchFamily="50" charset="-127"/>
                <a:cs typeface="Courier New" panose="02070309020205020404" pitchFamily="49" charset="0"/>
              </a:rPr>
              <a:t>()	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파일의 각 수를 제곱하여 저장한 파일 만들기</a:t>
            </a:r>
          </a:p>
        </p:txBody>
      </p:sp>
      <p:grpSp>
        <p:nvGrpSpPr>
          <p:cNvPr id="19" name="그룹 21"/>
          <p:cNvGrpSpPr/>
          <p:nvPr/>
        </p:nvGrpSpPr>
        <p:grpSpPr>
          <a:xfrm>
            <a:off x="1602135" y="5241489"/>
            <a:ext cx="1908338" cy="1074916"/>
            <a:chOff x="7082916" y="324528"/>
            <a:chExt cx="1917576" cy="1080120"/>
          </a:xfrm>
        </p:grpSpPr>
        <p:sp>
          <p:nvSpPr>
            <p:cNvPr id="20" name="TextBox 19"/>
            <p:cNvSpPr txBox="1"/>
            <p:nvPr/>
          </p:nvSpPr>
          <p:spPr>
            <a:xfrm>
              <a:off x="7164288" y="696762"/>
              <a:ext cx="1521138" cy="70788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1 3 5 8</a:t>
              </a:r>
            </a:p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4 8 9 5 7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2916" y="324528"/>
              <a:ext cx="191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bg2">
                      <a:lumMod val="50000"/>
                    </a:schemeClr>
                  </a:solidFill>
                  <a:cs typeface="Courier New" panose="02070309020205020404" pitchFamily="49" charset="0"/>
                </a:rPr>
                <a:t>in_mul.txt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614809" y="5282357"/>
            <a:ext cx="2831636" cy="1386560"/>
            <a:chOff x="3592533" y="4866855"/>
            <a:chExt cx="2845344" cy="1393272"/>
          </a:xfrm>
        </p:grpSpPr>
        <p:sp>
          <p:nvSpPr>
            <p:cNvPr id="31" name="TextBox 30"/>
            <p:cNvSpPr txBox="1"/>
            <p:nvPr/>
          </p:nvSpPr>
          <p:spPr>
            <a:xfrm>
              <a:off x="3592533" y="4866855"/>
              <a:ext cx="191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bg2">
                      <a:lumMod val="50000"/>
                    </a:schemeClr>
                  </a:solidFill>
                  <a:cs typeface="Courier New" panose="02070309020205020404" pitchFamily="49" charset="0"/>
                </a:rPr>
                <a:t>out_mul.txt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58649" y="5244464"/>
              <a:ext cx="2779228" cy="10156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The square results are</a:t>
              </a:r>
            </a:p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 1   9  25  64  </a:t>
              </a:r>
            </a:p>
            <a:p>
              <a:r>
                <a:rPr lang="en-US" altLang="ko-KR" sz="199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  <a:cs typeface="Courier New" panose="02070309020205020404" pitchFamily="49" charset="0"/>
                </a:rPr>
                <a:t>16  64  81  25  49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880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실습</a:t>
            </a:r>
          </a:p>
        </p:txBody>
      </p:sp>
    </p:spTree>
    <p:extLst>
      <p:ext uri="{BB962C8B-B14F-4D97-AF65-F5344CB8AC3E}">
        <p14:creationId xmlns:p14="http://schemas.microsoft.com/office/powerpoint/2010/main" val="3172254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 </a:t>
            </a:r>
            <a:r>
              <a:rPr lang="ko-KR" altLang="en-US" dirty="0"/>
              <a:t>파티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참석자의 수를 사용자로부터 입력 받고 참석자에 맞추어서 준비해야 할 음식의 수를 출력하는 프로그램을 작성해보자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치킨은 </a:t>
            </a:r>
            <a:r>
              <a:rPr lang="en-US" altLang="ko-KR" sz="2000" dirty="0"/>
              <a:t>1</a:t>
            </a:r>
            <a:r>
              <a:rPr lang="ko-KR" altLang="en-US" sz="2000" dirty="0"/>
              <a:t>인당 </a:t>
            </a:r>
            <a:r>
              <a:rPr lang="en-US" altLang="ko-KR" sz="2000" dirty="0"/>
              <a:t>1</a:t>
            </a:r>
            <a:r>
              <a:rPr lang="ko-KR" altLang="en-US" sz="2000" dirty="0"/>
              <a:t>마리</a:t>
            </a:r>
            <a:r>
              <a:rPr lang="en-US" altLang="ko-KR" sz="2000" dirty="0"/>
              <a:t>, </a:t>
            </a:r>
            <a:r>
              <a:rPr lang="ko-KR" altLang="en-US" sz="2000" dirty="0"/>
              <a:t>맥주는 </a:t>
            </a:r>
            <a:r>
              <a:rPr lang="en-US" altLang="ko-KR" sz="2000" dirty="0"/>
              <a:t>1</a:t>
            </a:r>
            <a:r>
              <a:rPr lang="ko-KR" altLang="en-US" sz="2000" dirty="0"/>
              <a:t>인당 </a:t>
            </a:r>
            <a:r>
              <a:rPr lang="en-US" altLang="ko-KR" sz="2000" dirty="0"/>
              <a:t>2</a:t>
            </a:r>
            <a:r>
              <a:rPr lang="ko-KR" altLang="en-US" sz="2000" dirty="0"/>
              <a:t>캔</a:t>
            </a:r>
            <a:r>
              <a:rPr lang="en-US" altLang="ko-KR" sz="2000" dirty="0"/>
              <a:t>, </a:t>
            </a:r>
            <a:r>
              <a:rPr lang="ko-KR" altLang="en-US" sz="2000" dirty="0"/>
              <a:t>케익은 </a:t>
            </a:r>
            <a:r>
              <a:rPr lang="en-US" altLang="ko-KR" sz="2000" dirty="0"/>
              <a:t>1</a:t>
            </a:r>
            <a:r>
              <a:rPr lang="ko-KR" altLang="en-US" sz="2000" dirty="0"/>
              <a:t>인당 </a:t>
            </a:r>
            <a:r>
              <a:rPr lang="en-US" altLang="ko-KR" sz="2000" dirty="0"/>
              <a:t>4</a:t>
            </a:r>
            <a:r>
              <a:rPr lang="ko-KR" altLang="en-US" sz="2000" dirty="0"/>
              <a:t>개씩 준비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5487D-18C0-74D1-EC9D-3E51BED9EC6F}"/>
              </a:ext>
            </a:extLst>
          </p:cNvPr>
          <p:cNvSpPr txBox="1"/>
          <p:nvPr/>
        </p:nvSpPr>
        <p:spPr>
          <a:xfrm>
            <a:off x="1242095" y="3884512"/>
            <a:ext cx="3960440" cy="12726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참석자의 수를 </a:t>
            </a:r>
            <a:r>
              <a:rPr lang="ko-KR" altLang="en-US" sz="16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25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준비해야 할 치킨의 수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 25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준비해야 할 맥주의 수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 50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준비해야 할 케익의 수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138F7-F412-3645-232A-1B0F11F30C73}"/>
              </a:ext>
            </a:extLst>
          </p:cNvPr>
          <p:cNvSpPr txBox="1"/>
          <p:nvPr/>
        </p:nvSpPr>
        <p:spPr>
          <a:xfrm>
            <a:off x="1161912" y="3488420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42387626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 </a:t>
            </a:r>
            <a:r>
              <a:rPr lang="ko-KR" altLang="en-US" dirty="0"/>
              <a:t>간단한 입출력과 계산 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사용자의 이름을 물어보고 이어서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정수를 입력 받아서 덧셈을 한 후에 결과를 출력하는 프로그램을 작성해보자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8C08A-CBC0-2720-39D8-C8F817B0BC33}"/>
              </a:ext>
            </a:extLst>
          </p:cNvPr>
          <p:cNvSpPr txBox="1"/>
          <p:nvPr/>
        </p:nvSpPr>
        <p:spPr>
          <a:xfrm>
            <a:off x="954063" y="2996952"/>
            <a:ext cx="4320480" cy="2352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이름을 </a:t>
            </a:r>
            <a:r>
              <a:rPr lang="ko-KR" altLang="en-US" sz="16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홍길동</a:t>
            </a:r>
            <a:endParaRPr lang="en-US" altLang="ko-KR" sz="16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홍길동 씨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안녕하세요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16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파이썬에</a:t>
            </a: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오신 것을 환영합니다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첫 번째 정수를 </a:t>
            </a:r>
            <a:r>
              <a:rPr lang="ko-KR" altLang="en-US" sz="16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300</a:t>
            </a:r>
          </a:p>
          <a:p>
            <a:pPr>
              <a:lnSpc>
                <a:spcPct val="14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두 번째 정수를 </a:t>
            </a:r>
            <a:r>
              <a:rPr lang="ko-KR" altLang="en-US" sz="1600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400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300 </a:t>
            </a: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과 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400 </a:t>
            </a: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의 합은 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700 </a:t>
            </a:r>
            <a:r>
              <a:rPr lang="ko-KR" altLang="en-US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E1831-62E7-217A-74E1-C02CDB78B47C}"/>
              </a:ext>
            </a:extLst>
          </p:cNvPr>
          <p:cNvSpPr txBox="1"/>
          <p:nvPr/>
        </p:nvSpPr>
        <p:spPr>
          <a:xfrm>
            <a:off x="873880" y="2600860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273638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AE8D991-D1D0-4A4A-B18B-1E2ACEF8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script </a:t>
            </a:r>
            <a:r>
              <a:rPr lang="ko-KR" altLang="en-US" dirty="0"/>
              <a:t>파일의 편집과 실행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86CD27-64E6-4C5C-AFB0-7ECA67AF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Script </a:t>
            </a:r>
            <a:r>
              <a:rPr lang="ko-KR" altLang="en-US" sz="2000" dirty="0"/>
              <a:t>편집기의 </a:t>
            </a:r>
            <a:r>
              <a:rPr lang="en-US" altLang="ko-KR" sz="2000" dirty="0"/>
              <a:t>“File” – “Open…” </a:t>
            </a:r>
            <a:r>
              <a:rPr lang="ko-KR" altLang="en-US" sz="2000" dirty="0"/>
              <a:t>메뉴 사용</a:t>
            </a:r>
            <a:endParaRPr lang="en-US" altLang="ko-KR" sz="2000" dirty="0"/>
          </a:p>
          <a:p>
            <a:r>
              <a:rPr lang="ko-KR" altLang="en-US" sz="2000" dirty="0"/>
              <a:t>폴더에 저장된 </a:t>
            </a:r>
            <a:r>
              <a:rPr lang="en-US" altLang="ko-KR" sz="2000" dirty="0"/>
              <a:t>Python </a:t>
            </a:r>
            <a:r>
              <a:rPr lang="ko-KR" altLang="en-US" sz="2000" dirty="0"/>
              <a:t>프로그램의 실행 또는 편집 방법</a:t>
            </a:r>
            <a:endParaRPr lang="en-US" altLang="ko-KR" sz="2000" dirty="0"/>
          </a:p>
          <a:p>
            <a:pPr lvl="1"/>
            <a:r>
              <a:rPr lang="ko-KR" altLang="en-US" sz="1800" dirty="0"/>
              <a:t>더블클릭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프로그램을 바로 실행 </a:t>
            </a:r>
            <a:r>
              <a:rPr lang="en-US" altLang="ko-KR" sz="1800" dirty="0"/>
              <a:t>(</a:t>
            </a:r>
            <a:r>
              <a:rPr lang="ko-KR" altLang="en-US" sz="1800" dirty="0"/>
              <a:t>실행이 완료되어 화면이 종료되어 보이지 않음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마우스 오른쪽 버튼 클릭하여 </a:t>
            </a:r>
            <a:r>
              <a:rPr lang="en-US" altLang="ko-KR" sz="1800" dirty="0"/>
              <a:t>“Edit with IDLE” </a:t>
            </a:r>
            <a:r>
              <a:rPr lang="ko-KR" altLang="en-US" sz="1800" dirty="0"/>
              <a:t>메뉴를 선택하여 실행하면 </a:t>
            </a:r>
            <a:r>
              <a:rPr lang="en-US" altLang="ko-KR" sz="1800" dirty="0"/>
              <a:t>IDLE</a:t>
            </a:r>
            <a:r>
              <a:rPr lang="ko-KR" altLang="en-US" sz="1800" dirty="0"/>
              <a:t>의 </a:t>
            </a:r>
            <a:r>
              <a:rPr lang="en-US" altLang="ko-KR" sz="1800" dirty="0"/>
              <a:t>script </a:t>
            </a:r>
            <a:r>
              <a:rPr lang="ko-KR" altLang="en-US" sz="1800" dirty="0"/>
              <a:t>편집기로 실행되어 편집하거나 실행할 수 있다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BD562-8205-46EA-B08A-470F9823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90" y="3711794"/>
            <a:ext cx="7867662" cy="22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44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문장 단어 분석하기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/>
              <a:t>4</a:t>
            </a:r>
            <a:r>
              <a:rPr lang="ko-KR" altLang="en-US" sz="2200" dirty="0"/>
              <a:t>개의 단어로 구성된 문장을 입력 받아 전체 글자 수와 </a:t>
            </a:r>
            <a:r>
              <a:rPr lang="ko-KR" altLang="en-US" sz="2200" dirty="0" err="1"/>
              <a:t>단어별</a:t>
            </a:r>
            <a:r>
              <a:rPr lang="ko-KR" altLang="en-US" sz="2200" dirty="0"/>
              <a:t> 평균 문자 수를 구하는 프로그램을 작성하라</a:t>
            </a:r>
            <a:endParaRPr lang="en-US" altLang="ko-KR" sz="1150" dirty="0"/>
          </a:p>
          <a:p>
            <a:pPr lvl="1"/>
            <a:r>
              <a:rPr lang="ko-KR" altLang="en-US" sz="2000" dirty="0"/>
              <a:t>문장 입력</a:t>
            </a:r>
            <a:r>
              <a:rPr lang="en-US" altLang="ko-KR" sz="2000" dirty="0"/>
              <a:t>: input() </a:t>
            </a:r>
            <a:r>
              <a:rPr lang="ko-KR" altLang="en-US" sz="2000" dirty="0"/>
              <a:t>함수를 사용하여 항상 </a:t>
            </a:r>
            <a:r>
              <a:rPr lang="en-US" altLang="ko-KR" sz="2000" dirty="0"/>
              <a:t>4</a:t>
            </a:r>
            <a:r>
              <a:rPr lang="ko-KR" altLang="en-US" sz="2000" dirty="0"/>
              <a:t>개 단어를 입력 받음</a:t>
            </a:r>
            <a:endParaRPr lang="en-US" altLang="ko-KR" sz="2000" dirty="0"/>
          </a:p>
          <a:p>
            <a:pPr lvl="1"/>
            <a:r>
              <a:rPr lang="ko-KR" altLang="en-US" sz="2000" dirty="0"/>
              <a:t>전체 글자 수</a:t>
            </a:r>
            <a:r>
              <a:rPr lang="en-US" altLang="ko-KR" sz="2000" dirty="0"/>
              <a:t>: </a:t>
            </a:r>
            <a:r>
              <a:rPr lang="ko-KR" altLang="en-US" sz="2000" dirty="0"/>
              <a:t>단어 중간 공백을 제외한 전체 글자 수</a:t>
            </a:r>
            <a:endParaRPr lang="en-US" altLang="ko-KR" sz="2000" dirty="0"/>
          </a:p>
          <a:p>
            <a:pPr lvl="1"/>
            <a:r>
              <a:rPr lang="ko-KR" altLang="en-US" sz="2000" dirty="0"/>
              <a:t>평균 글자 수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단어별</a:t>
            </a:r>
            <a:r>
              <a:rPr lang="ko-KR" altLang="en-US" sz="2000" dirty="0"/>
              <a:t> 평균 글자 수로 반올림하여 소수점 </a:t>
            </a:r>
            <a:r>
              <a:rPr lang="en-US" altLang="ko-KR" sz="2000" dirty="0"/>
              <a:t>1</a:t>
            </a:r>
            <a:r>
              <a:rPr lang="ko-KR" altLang="en-US" sz="2000" dirty="0"/>
              <a:t>자리까지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B93C5-A418-2B11-5C97-36308CCFA030}"/>
              </a:ext>
            </a:extLst>
          </p:cNvPr>
          <p:cNvSpPr txBox="1"/>
          <p:nvPr/>
        </p:nvSpPr>
        <p:spPr>
          <a:xfrm>
            <a:off x="1178261" y="4473164"/>
            <a:ext cx="5104393" cy="12726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atin typeface="Consolas" panose="020B0609020204030204" pitchFamily="49" charset="0"/>
              </a:rPr>
              <a:t>문장</a:t>
            </a:r>
            <a:r>
              <a:rPr lang="en-US" altLang="ko-KR" sz="1600" dirty="0">
                <a:latin typeface="Consolas" panose="020B0609020204030204" pitchFamily="49" charset="0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저는 </a:t>
            </a:r>
            <a:r>
              <a:rPr lang="ko-KR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파이썬프로그래밍을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아주 좋아합니다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Consolas" panose="020B0609020204030204" pitchFamily="49" charset="0"/>
              </a:rPr>
              <a:t>전체글자수</a:t>
            </a:r>
            <a:r>
              <a:rPr lang="en-US" altLang="ko-KR" sz="1600" dirty="0">
                <a:latin typeface="Consolas" panose="020B0609020204030204" pitchFamily="49" charset="0"/>
              </a:rPr>
              <a:t>: 18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Consolas" panose="020B0609020204030204" pitchFamily="49" charset="0"/>
              </a:rPr>
              <a:t>평균글자수</a:t>
            </a:r>
            <a:r>
              <a:rPr lang="en-US" altLang="ko-KR" sz="1600" dirty="0">
                <a:latin typeface="Consolas" panose="020B0609020204030204" pitchFamily="49" charset="0"/>
              </a:rPr>
              <a:t>: 4.5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E5A8-2511-9A89-1DB5-230D2AD6D091}"/>
              </a:ext>
            </a:extLst>
          </p:cNvPr>
          <p:cNvSpPr txBox="1"/>
          <p:nvPr/>
        </p:nvSpPr>
        <p:spPr>
          <a:xfrm>
            <a:off x="1098079" y="4077072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40030084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날짜 형식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YYYY/MM/DD </a:t>
            </a:r>
            <a:r>
              <a:rPr lang="ko-KR" altLang="en-US" dirty="0"/>
              <a:t>형식의 날짜를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한글식</a:t>
            </a:r>
            <a:r>
              <a:rPr lang="ko-KR" altLang="en-US" dirty="0"/>
              <a:t> 발음 날짜 형식으로 출력하는 프로그램을 작성하라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입력 예</a:t>
            </a:r>
            <a:r>
              <a:rPr lang="en-US" altLang="ko-KR" dirty="0"/>
              <a:t>:  2022/03/25  (2022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ko-KR" altLang="en-US" dirty="0"/>
              <a:t>입력 월</a:t>
            </a:r>
            <a:r>
              <a:rPr lang="en-US" altLang="ko-KR" dirty="0"/>
              <a:t>, </a:t>
            </a:r>
            <a:r>
              <a:rPr lang="ko-KR" altLang="en-US" dirty="0"/>
              <a:t>일의 </a:t>
            </a:r>
            <a:r>
              <a:rPr lang="en-US" altLang="ko-KR" dirty="0"/>
              <a:t>03 </a:t>
            </a:r>
            <a:r>
              <a:rPr lang="ko-KR" altLang="en-US" dirty="0"/>
              <a:t>등 앞의 </a:t>
            </a:r>
            <a:r>
              <a:rPr lang="en-US" altLang="ko-KR" dirty="0"/>
              <a:t>0</a:t>
            </a:r>
            <a:r>
              <a:rPr lang="ko-KR" altLang="en-US" dirty="0"/>
              <a:t>은 출력할 때 제거하고 </a:t>
            </a:r>
            <a:r>
              <a:rPr lang="en-US" altLang="ko-KR" dirty="0"/>
              <a:t>3</a:t>
            </a:r>
            <a:r>
              <a:rPr lang="ko-KR" altLang="en-US" dirty="0"/>
              <a:t>으로 출력해야 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B71B1-F7BD-462C-866E-5EABBBF66C04}"/>
              </a:ext>
            </a:extLst>
          </p:cNvPr>
          <p:cNvSpPr txBox="1"/>
          <p:nvPr/>
        </p:nvSpPr>
        <p:spPr>
          <a:xfrm>
            <a:off x="1458119" y="4149080"/>
            <a:ext cx="4182783" cy="908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Aft>
                <a:spcPts val="450"/>
              </a:spcAft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오늘 날짜를 </a:t>
            </a:r>
            <a:r>
              <a:rPr lang="ko-KR" altLang="en-US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입력하시오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2022/04/30</a:t>
            </a:r>
          </a:p>
          <a:p>
            <a:pPr>
              <a:lnSpc>
                <a:spcPct val="150000"/>
              </a:lnSpc>
              <a:spcAft>
                <a:spcPts val="45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2022</a:t>
            </a: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endParaRPr lang="en-US" altLang="ko-KR" sz="1600" kern="0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71D96-309B-4E81-A81F-D6B3444B8926}"/>
              </a:ext>
            </a:extLst>
          </p:cNvPr>
          <p:cNvSpPr txBox="1"/>
          <p:nvPr/>
        </p:nvSpPr>
        <p:spPr>
          <a:xfrm>
            <a:off x="1318016" y="374896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21094808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5.  </a:t>
            </a:r>
            <a:r>
              <a:rPr lang="ko-KR" altLang="en-US" sz="3200" dirty="0"/>
              <a:t>성적처리 결과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232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역사</a:t>
            </a:r>
            <a:r>
              <a:rPr lang="en-US" altLang="ko-KR" sz="1600" dirty="0"/>
              <a:t>, </a:t>
            </a:r>
            <a:r>
              <a:rPr lang="ko-KR" altLang="en-US" sz="1600" dirty="0"/>
              <a:t>수학</a:t>
            </a:r>
            <a:r>
              <a:rPr lang="en-US" altLang="ko-KR" sz="1600" dirty="0"/>
              <a:t>, </a:t>
            </a:r>
            <a:r>
              <a:rPr lang="ko-KR" altLang="en-US" sz="1600" dirty="0"/>
              <a:t>컴퓨팅사고력 </a:t>
            </a:r>
            <a:r>
              <a:rPr lang="en-US" altLang="ko-KR" sz="1600" dirty="0"/>
              <a:t>3</a:t>
            </a:r>
            <a:r>
              <a:rPr lang="ko-KR" altLang="en-US" sz="1600" dirty="0"/>
              <a:t>과목의 성적을 입력 받아 총점과 평균을 구하여 실행결과 예시와 같이 줄과 칸을 맞추어 출력하는 프로그램을 작성하라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400" dirty="0"/>
              <a:t>성적 점수를 </a:t>
            </a:r>
            <a:r>
              <a:rPr lang="en-US" altLang="ko-KR" sz="1400" dirty="0"/>
              <a:t>'  ' (</a:t>
            </a:r>
            <a:r>
              <a:rPr lang="ko-KR" altLang="en-US" sz="1400" dirty="0"/>
              <a:t>공백문자</a:t>
            </a:r>
            <a:r>
              <a:rPr lang="en-US" altLang="ko-KR" sz="1400" dirty="0"/>
              <a:t>)</a:t>
            </a:r>
            <a:r>
              <a:rPr lang="ko-KR" altLang="en-US" sz="1400" dirty="0"/>
              <a:t>로 구분하여 순서대로 입력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ko-KR" altLang="en-US" sz="1400" dirty="0"/>
              <a:t>가로 </a:t>
            </a:r>
            <a:r>
              <a:rPr lang="en-US" altLang="ko-KR" sz="1400" dirty="0"/>
              <a:t>22</a:t>
            </a:r>
            <a:r>
              <a:rPr lang="ko-KR" altLang="en-US" sz="1400" dirty="0"/>
              <a:t>자 길이를 기준으로 하여 예시와 같이 출력한다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en-US" altLang="ko-KR" sz="1400" dirty="0"/>
              <a:t>"Report" </a:t>
            </a:r>
            <a:r>
              <a:rPr lang="ko-KR" altLang="en-US" sz="1400" dirty="0"/>
              <a:t>제목을 </a:t>
            </a:r>
            <a:r>
              <a:rPr lang="en-US" altLang="ko-KR" sz="1400" dirty="0"/>
              <a:t>22</a:t>
            </a:r>
            <a:r>
              <a:rPr lang="ko-KR" altLang="en-US" sz="1400" dirty="0"/>
              <a:t>칸 중 가운데 정렬하여 출력하며 양쪽은 </a:t>
            </a:r>
            <a:r>
              <a:rPr lang="en-US" altLang="ko-KR" sz="1400" dirty="0"/>
              <a:t>'*' </a:t>
            </a:r>
            <a:r>
              <a:rPr lang="ko-KR" altLang="en-US" sz="1400" dirty="0"/>
              <a:t>문자로 채움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과목</a:t>
            </a:r>
            <a:r>
              <a:rPr lang="en-US" altLang="ko-KR" sz="1400" dirty="0"/>
              <a:t>, </a:t>
            </a:r>
            <a:r>
              <a:rPr lang="ko-KR" altLang="en-US" sz="1400" dirty="0"/>
              <a:t>총점</a:t>
            </a:r>
            <a:r>
              <a:rPr lang="en-US" altLang="ko-KR" sz="1400" dirty="0"/>
              <a:t>, </a:t>
            </a:r>
            <a:r>
              <a:rPr lang="ko-KR" altLang="en-US" sz="1400" dirty="0"/>
              <a:t>평균 설명문과 점수를 예시와 같이 출력 </a:t>
            </a:r>
            <a:r>
              <a:rPr lang="en-US" altLang="ko-KR" sz="1400" dirty="0"/>
              <a:t>(22</a:t>
            </a:r>
            <a:r>
              <a:rPr lang="ko-KR" altLang="en-US" sz="1400" dirty="0"/>
              <a:t>칸 안에 설명문은 왼쪽</a:t>
            </a:r>
            <a:r>
              <a:rPr lang="en-US" altLang="ko-KR" sz="1400" dirty="0"/>
              <a:t>, </a:t>
            </a:r>
            <a:r>
              <a:rPr lang="ko-KR" altLang="en-US" sz="1400" dirty="0"/>
              <a:t>점수는 오른쪽 정렬</a:t>
            </a:r>
            <a:r>
              <a:rPr lang="en-US" altLang="ko-KR" sz="1400" dirty="0"/>
              <a:t>). </a:t>
            </a:r>
            <a:r>
              <a:rPr lang="ko-KR" altLang="en-US" sz="1400" dirty="0"/>
              <a:t>영문으로 출력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평균점수는 반올림하여 정수로 출력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과목 점수와 총점</a:t>
            </a:r>
            <a:r>
              <a:rPr lang="en-US" altLang="ko-KR" sz="1400" dirty="0"/>
              <a:t>, </a:t>
            </a:r>
            <a:r>
              <a:rPr lang="ko-KR" altLang="en-US" sz="1400" dirty="0"/>
              <a:t>평균 사이에 구분선 출력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2CEF0-A97B-49D6-B808-FE8EE7ED28D3}"/>
              </a:ext>
            </a:extLst>
          </p:cNvPr>
          <p:cNvSpPr txBox="1"/>
          <p:nvPr/>
        </p:nvSpPr>
        <p:spPr>
          <a:xfrm>
            <a:off x="1746151" y="3829928"/>
            <a:ext cx="2812612" cy="21103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Scores: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77 88 100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********Report********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History:            77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Mathematics:        88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Computation:       100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----------------------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Total Score:       265</a:t>
            </a:r>
          </a:p>
          <a:p>
            <a:pPr marL="87313"/>
            <a:r>
              <a:rPr lang="en-US" altLang="ko-KR" sz="1600" dirty="0">
                <a:latin typeface="Consolas" panose="020B0609020204030204" pitchFamily="49" charset="0"/>
              </a:rPr>
              <a:t>Average Score:      88</a:t>
            </a:r>
            <a:endParaRPr lang="ko-KR" altLang="en-US" sz="1600" dirty="0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4FE52-CAD7-4D8B-919B-5840109717F0}"/>
              </a:ext>
            </a:extLst>
          </p:cNvPr>
          <p:cNvSpPr txBox="1"/>
          <p:nvPr/>
        </p:nvSpPr>
        <p:spPr>
          <a:xfrm>
            <a:off x="1629505" y="352215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59BB3-0376-4CA5-811E-5EA0B831D6A6}"/>
              </a:ext>
            </a:extLst>
          </p:cNvPr>
          <p:cNvSpPr txBox="1"/>
          <p:nvPr/>
        </p:nvSpPr>
        <p:spPr>
          <a:xfrm>
            <a:off x="5490567" y="4005064"/>
            <a:ext cx="4320480" cy="12470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87313" lvl="2">
              <a:lnSpc>
                <a:spcPct val="120000"/>
              </a:lnSpc>
            </a:pPr>
            <a:r>
              <a:rPr lang="en-US" altLang="ko-KR" sz="1600" b="1" dirty="0">
                <a:solidFill>
                  <a:srgbClr val="21439B"/>
                </a:solidFill>
              </a:rPr>
              <a:t>(</a:t>
            </a:r>
            <a:r>
              <a:rPr lang="ko-KR" altLang="en-US" sz="1600" b="1" dirty="0">
                <a:solidFill>
                  <a:srgbClr val="21439B"/>
                </a:solidFill>
              </a:rPr>
              <a:t>참고</a:t>
            </a:r>
            <a:r>
              <a:rPr lang="en-US" altLang="ko-KR" sz="1600" b="1" dirty="0">
                <a:solidFill>
                  <a:srgbClr val="21439B"/>
                </a:solidFill>
              </a:rPr>
              <a:t>) </a:t>
            </a:r>
            <a:r>
              <a:rPr lang="en-US" altLang="ko-KR" sz="1600" dirty="0">
                <a:solidFill>
                  <a:srgbClr val="21439B"/>
                </a:solidFill>
              </a:rPr>
              <a:t>IDLE</a:t>
            </a:r>
            <a:r>
              <a:rPr lang="ko-KR" altLang="en-US" sz="1600" dirty="0">
                <a:solidFill>
                  <a:srgbClr val="21439B"/>
                </a:solidFill>
              </a:rPr>
              <a:t> </a:t>
            </a:r>
            <a:r>
              <a:rPr lang="en-US" altLang="ko-KR" sz="1600" dirty="0">
                <a:solidFill>
                  <a:srgbClr val="21439B"/>
                </a:solidFill>
              </a:rPr>
              <a:t>[Options]-[Configure IDLE] </a:t>
            </a:r>
            <a:r>
              <a:rPr lang="ko-KR" altLang="en-US" sz="1600" dirty="0">
                <a:solidFill>
                  <a:srgbClr val="21439B"/>
                </a:solidFill>
              </a:rPr>
              <a:t>메뉴에서 고정길이 글꼴</a:t>
            </a:r>
            <a:r>
              <a:rPr lang="en-US" altLang="ko-KR" sz="1600" dirty="0">
                <a:solidFill>
                  <a:srgbClr val="21439B"/>
                </a:solidFill>
              </a:rPr>
              <a:t> (</a:t>
            </a:r>
            <a:r>
              <a:rPr lang="ko-KR" altLang="en-US" sz="1600" dirty="0">
                <a:solidFill>
                  <a:srgbClr val="21439B"/>
                </a:solidFill>
              </a:rPr>
              <a:t>굴림체</a:t>
            </a:r>
            <a:r>
              <a:rPr lang="en-US" altLang="ko-KR" sz="1600" dirty="0">
                <a:solidFill>
                  <a:srgbClr val="21439B"/>
                </a:solidFill>
              </a:rPr>
              <a:t>, </a:t>
            </a:r>
            <a:r>
              <a:rPr lang="ko-KR" altLang="en-US" sz="1600" dirty="0">
                <a:solidFill>
                  <a:srgbClr val="21439B"/>
                </a:solidFill>
              </a:rPr>
              <a:t>바탕체 등</a:t>
            </a:r>
            <a:r>
              <a:rPr lang="en-US" altLang="ko-KR" sz="1600" dirty="0">
                <a:solidFill>
                  <a:srgbClr val="21439B"/>
                </a:solidFill>
              </a:rPr>
              <a:t>)</a:t>
            </a:r>
            <a:r>
              <a:rPr lang="ko-KR" altLang="en-US" sz="1600" dirty="0">
                <a:solidFill>
                  <a:srgbClr val="21439B"/>
                </a:solidFill>
              </a:rPr>
              <a:t>로 지정되어 있지 않은 경우 화면상에서 칸이 맞지 않게 보일 수 있음</a:t>
            </a:r>
            <a:r>
              <a:rPr lang="en-US" altLang="ko-KR" sz="1600" dirty="0">
                <a:solidFill>
                  <a:srgbClr val="21439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8269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6. </a:t>
            </a:r>
            <a:r>
              <a:rPr lang="ko-KR" altLang="en-US" sz="3200" dirty="0"/>
              <a:t>파일을 읽어 특정 문자열을 포함하는 줄만 출력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텍스트 파일을 읽어 특정 문자열 포함 라인을 출력하는 프로그램을 작성하라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텍스트 파일 이름을 입력 받아 그 파일을 텍스트 읽기 모드로 </a:t>
            </a:r>
            <a:r>
              <a:rPr lang="en-US" altLang="ko-KR" sz="1400" dirty="0"/>
              <a:t>open</a:t>
            </a:r>
            <a:r>
              <a:rPr lang="ko-KR" altLang="en-US" sz="1400" dirty="0"/>
              <a:t>하여 읽어 들인다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특정 문자열을 입력 받아 파일 내에 그 문자열을 포함하는 라인과 몇 번째 줄인지 줄 번호와 함께 화면에 출력한다</a:t>
            </a:r>
            <a:endParaRPr lang="en-US" altLang="ko-KR" sz="1400" dirty="0"/>
          </a:p>
          <a:p>
            <a:r>
              <a:rPr lang="ko-KR" altLang="en-US" sz="1600" dirty="0"/>
              <a:t>텍스트 파일은 어떤 파일을 사용해도 상관 없으나</a:t>
            </a:r>
            <a:endParaRPr lang="en-US" altLang="ko-KR" sz="1600" dirty="0"/>
          </a:p>
          <a:p>
            <a:pPr lvl="1"/>
            <a:r>
              <a:rPr lang="ko-KR" altLang="en-US" sz="1400" dirty="0"/>
              <a:t>실행결과 예시처럼 </a:t>
            </a:r>
            <a:r>
              <a:rPr lang="en-US" altLang="ko-KR" sz="1400" dirty="0"/>
              <a:t>"LICENSE.TXT" </a:t>
            </a:r>
            <a:r>
              <a:rPr lang="ko-KR" altLang="en-US" sz="1400" dirty="0"/>
              <a:t>를 입력하면 </a:t>
            </a:r>
            <a:r>
              <a:rPr lang="en-US" altLang="ko-KR" sz="1400" dirty="0"/>
              <a:t>python </a:t>
            </a:r>
            <a:r>
              <a:rPr lang="ko-KR" altLang="en-US" sz="1400" dirty="0"/>
              <a:t>설치 폴더의 파일을 읽어와 예시와 같이 처리된다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A5E86-B18D-9D55-AAF5-DF6EE6C55EDC}"/>
              </a:ext>
            </a:extLst>
          </p:cNvPr>
          <p:cNvSpPr txBox="1"/>
          <p:nvPr/>
        </p:nvSpPr>
        <p:spPr>
          <a:xfrm>
            <a:off x="1314103" y="4797152"/>
            <a:ext cx="5472608" cy="1409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text file name: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LICENSE.TXT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words: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interpreter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(300) Redistribution of the Windows binary build of the Python interpreter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(318) Python interpreter. The redistribution of the Python interpreter and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4AA65-98D1-A51E-1358-F574C9F81553}"/>
              </a:ext>
            </a:extLst>
          </p:cNvPr>
          <p:cNvSpPr txBox="1"/>
          <p:nvPr/>
        </p:nvSpPr>
        <p:spPr>
          <a:xfrm>
            <a:off x="1209943" y="4346743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3577942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7.  </a:t>
            </a:r>
            <a:r>
              <a:rPr lang="ko-KR" altLang="en-US" sz="3200" dirty="0"/>
              <a:t>파일을 읽어 특정 문자열의 개수 세기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텍스트 파일을 읽어 특정 문자열 등장 횟수를 출력하는 프로그램을 작성하라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400" dirty="0"/>
              <a:t>텍스트 파일 이름을 입력 받아 그 파일을 텍스트 읽기 모드로 </a:t>
            </a:r>
            <a:r>
              <a:rPr lang="en-US" altLang="ko-KR" sz="1400" dirty="0"/>
              <a:t>open</a:t>
            </a:r>
            <a:r>
              <a:rPr lang="ko-KR" altLang="en-US" sz="1400" dirty="0"/>
              <a:t>하여 읽어 들인다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특정 문자열을 입력 받아 파일 안에 문자열이 등장하는 횟수를 세어 출력 한다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텍스트 파일은 어떤 파일을 사용해도 상관 없으나</a:t>
            </a:r>
            <a:endParaRPr lang="en-US" altLang="ko-KR" sz="1600" dirty="0"/>
          </a:p>
          <a:p>
            <a:pPr lvl="1"/>
            <a:r>
              <a:rPr lang="ko-KR" altLang="en-US" sz="1400" dirty="0"/>
              <a:t>실행결과 예시처럼 </a:t>
            </a:r>
            <a:r>
              <a:rPr lang="en-US" altLang="ko-KR" sz="1400" dirty="0"/>
              <a:t>"LICENSE.TXT" </a:t>
            </a:r>
            <a:r>
              <a:rPr lang="ko-KR" altLang="en-US" sz="1400" dirty="0"/>
              <a:t>를 입력하면 </a:t>
            </a:r>
            <a:r>
              <a:rPr lang="en-US" altLang="ko-KR" sz="1400" dirty="0"/>
              <a:t>python </a:t>
            </a:r>
            <a:r>
              <a:rPr lang="ko-KR" altLang="en-US" sz="1400" dirty="0"/>
              <a:t>설치 폴더의 파일을 읽어와 예시와 같이 처리된다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A5E86-B18D-9D55-AAF5-DF6EE6C55EDC}"/>
              </a:ext>
            </a:extLst>
          </p:cNvPr>
          <p:cNvSpPr txBox="1"/>
          <p:nvPr/>
        </p:nvSpPr>
        <p:spPr>
          <a:xfrm>
            <a:off x="1164566" y="4578033"/>
            <a:ext cx="3917372" cy="87161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text file name: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LICENSE.TXT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 words: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LICENSE.TXT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'Python'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나옵니다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4AA65-98D1-A51E-1358-F574C9F81553}"/>
              </a:ext>
            </a:extLst>
          </p:cNvPr>
          <p:cNvSpPr txBox="1"/>
          <p:nvPr/>
        </p:nvSpPr>
        <p:spPr>
          <a:xfrm>
            <a:off x="1084383" y="4181941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101430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AE8D991-D1D0-4A4A-B18B-1E2ACEF8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</a:t>
            </a:r>
            <a:r>
              <a:rPr lang="ko-KR" altLang="en-US" dirty="0"/>
              <a:t>프로그램 오류 발생 처리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86CD27-64E6-4C5C-AFB0-7ECA67AF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프로그램의 문법이 맞지 않는 등의 경우 오류 발생</a:t>
            </a:r>
            <a:endParaRPr lang="en-US" altLang="ko-KR" sz="2000" dirty="0"/>
          </a:p>
          <a:p>
            <a:pPr lvl="1"/>
            <a:r>
              <a:rPr lang="ko-KR" altLang="en-US" sz="1800" dirty="0"/>
              <a:t>오류가 발생하면 프로그램이 중지되고 더 이상 실행되지 않는다</a:t>
            </a:r>
            <a:endParaRPr lang="en-US" altLang="ko-KR" sz="1800" dirty="0"/>
          </a:p>
          <a:p>
            <a:pPr lvl="1"/>
            <a:r>
              <a:rPr lang="ko-KR" altLang="en-US" sz="1800" dirty="0"/>
              <a:t>빨간색의 오류메시지가 표시되며 참고하여 수정 후 다시 실행해야 한다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6D2244-D121-4597-B922-7B42F413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93" y="2773942"/>
            <a:ext cx="8120484" cy="32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6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A6CD8-F17C-4C59-920C-32D71801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파이썬 라이브러리 설치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65008-54F7-406A-AEDB-A69BD854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모드에서 </a:t>
            </a:r>
            <a:r>
              <a:rPr lang="en-US" altLang="ko-KR" dirty="0"/>
              <a:t>pip install </a:t>
            </a:r>
            <a:r>
              <a:rPr lang="ko-KR" altLang="en-US" dirty="0"/>
              <a:t>실행 확인</a:t>
            </a:r>
            <a:endParaRPr lang="en-US" altLang="ko-KR" dirty="0"/>
          </a:p>
          <a:p>
            <a:r>
              <a:rPr lang="en-US" altLang="ko-KR" dirty="0"/>
              <a:t>pip </a:t>
            </a:r>
            <a:r>
              <a:rPr lang="ko-KR" altLang="en-US" dirty="0"/>
              <a:t>실행 오류 발생하는 경우</a:t>
            </a:r>
            <a:endParaRPr lang="en-US" altLang="ko-KR" dirty="0"/>
          </a:p>
          <a:p>
            <a:pPr lvl="1"/>
            <a:r>
              <a:rPr lang="en-US" altLang="ko-KR" sz="1800" dirty="0"/>
              <a:t>pip </a:t>
            </a:r>
            <a:r>
              <a:rPr lang="ko-KR" altLang="en-US" sz="1800" dirty="0"/>
              <a:t>명령어 </a:t>
            </a:r>
            <a:r>
              <a:rPr lang="en-US" altLang="ko-KR" sz="1800" dirty="0"/>
              <a:t>upgrade </a:t>
            </a:r>
            <a:r>
              <a:rPr lang="ko-KR" altLang="en-US" sz="1800" dirty="0"/>
              <a:t>문제</a:t>
            </a:r>
            <a:r>
              <a:rPr lang="en-US" altLang="ko-KR" sz="1800" dirty="0"/>
              <a:t>: "pip</a:t>
            </a:r>
            <a:r>
              <a:rPr lang="ko-KR" altLang="en-US" sz="1800" dirty="0"/>
              <a:t> </a:t>
            </a:r>
            <a:r>
              <a:rPr lang="en-US" altLang="ko-KR" sz="1800" dirty="0"/>
              <a:t>install</a:t>
            </a:r>
            <a:r>
              <a:rPr lang="ko-KR" altLang="en-US" sz="1800" dirty="0"/>
              <a:t> </a:t>
            </a:r>
            <a:r>
              <a:rPr lang="en-US" altLang="ko-KR" sz="1800" dirty="0"/>
              <a:t>–upgrade</a:t>
            </a:r>
            <a:r>
              <a:rPr lang="ko-KR" altLang="en-US" sz="1800" dirty="0"/>
              <a:t> </a:t>
            </a:r>
            <a:r>
              <a:rPr lang="en-US" altLang="ko-KR" sz="1800" dirty="0"/>
              <a:t>pip" </a:t>
            </a:r>
            <a:r>
              <a:rPr lang="ko-KR" altLang="en-US" sz="1800" dirty="0"/>
              <a:t>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pip </a:t>
            </a:r>
            <a:r>
              <a:rPr lang="ko-KR" altLang="en-US" sz="1800" dirty="0"/>
              <a:t>명령을 찾지 못하는 경우</a:t>
            </a:r>
            <a:r>
              <a:rPr lang="en-US" altLang="ko-KR" sz="1800" dirty="0"/>
              <a:t>: </a:t>
            </a:r>
            <a:r>
              <a:rPr lang="ko-KR" altLang="en-US" sz="1800" dirty="0"/>
              <a:t>파이썬 </a:t>
            </a:r>
            <a:r>
              <a:rPr lang="ko-KR" altLang="en-US" sz="1800" dirty="0" err="1"/>
              <a:t>설치시</a:t>
            </a:r>
            <a:r>
              <a:rPr lang="ko-KR" altLang="en-US" sz="1800" dirty="0"/>
              <a:t> </a:t>
            </a:r>
            <a:r>
              <a:rPr lang="en-US" altLang="ko-KR" sz="1800" dirty="0"/>
              <a:t>"add to path" check</a:t>
            </a:r>
            <a:r>
              <a:rPr lang="ko-KR" altLang="en-US" sz="1800" dirty="0"/>
              <a:t>하지 않은 경우 </a:t>
            </a:r>
            <a:r>
              <a:rPr lang="en-US" altLang="ko-KR" sz="1800" dirty="0"/>
              <a:t>=&gt; </a:t>
            </a:r>
            <a:r>
              <a:rPr lang="ko-KR" altLang="en-US" sz="1800" dirty="0"/>
              <a:t>재설치</a:t>
            </a:r>
            <a:endParaRPr lang="en-US" altLang="ko-KR" sz="1800" dirty="0"/>
          </a:p>
          <a:p>
            <a:pPr lvl="1"/>
            <a:r>
              <a:rPr lang="ko-KR" altLang="en-US" sz="1800" dirty="0"/>
              <a:t>기타 오류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파이참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쥬피터노트북</a:t>
            </a:r>
            <a:r>
              <a:rPr lang="ko-KR" altLang="en-US" sz="1800" dirty="0"/>
              <a:t> 등 다른 파이썬 도구들이 설치되어 있는 경우 </a:t>
            </a:r>
            <a:r>
              <a:rPr lang="en-US" altLang="ko-KR" sz="1800" dirty="0"/>
              <a:t>=&gt; </a:t>
            </a:r>
            <a:r>
              <a:rPr lang="ko-KR" altLang="en-US" sz="1800" dirty="0"/>
              <a:t>모두 지우고 </a:t>
            </a:r>
            <a:r>
              <a:rPr lang="en-US" altLang="ko-KR" sz="1800" dirty="0"/>
              <a:t>IDLE</a:t>
            </a:r>
            <a:r>
              <a:rPr lang="ko-KR" altLang="en-US" sz="1800" dirty="0"/>
              <a:t>만 다시 설치</a:t>
            </a:r>
          </a:p>
        </p:txBody>
      </p:sp>
    </p:spTree>
    <p:extLst>
      <p:ext uri="{BB962C8B-B14F-4D97-AF65-F5344CB8AC3E}">
        <p14:creationId xmlns:p14="http://schemas.microsoft.com/office/powerpoint/2010/main" val="343503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en-US" sz="4800" dirty="0"/>
              <a:t>(</a:t>
            </a:r>
            <a:r>
              <a:rPr kumimoji="1" lang="ko-KR" altLang="en-US" sz="4800" dirty="0"/>
              <a:t>참고</a:t>
            </a:r>
            <a:r>
              <a:rPr kumimoji="1" lang="en-US" altLang="ko-KR" sz="4800" dirty="0"/>
              <a:t>) Anaconda, </a:t>
            </a:r>
            <a:r>
              <a:rPr kumimoji="1" lang="en-US" altLang="ko-KR" sz="4800" dirty="0" err="1"/>
              <a:t>Jupyter</a:t>
            </a:r>
            <a:r>
              <a:rPr kumimoji="1" lang="en-US" altLang="ko-KR" sz="4800" dirty="0"/>
              <a:t> Notebook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3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C4F2E2-F100-453B-A2CC-CDB8FFBF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프로그래밍 환경 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8BDDF4-C31F-4713-A8F9-823F2E3D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https://www.anaconda.com/products/individual 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  <a:p>
            <a:pPr lvl="1"/>
            <a:r>
              <a:rPr lang="ko-KR" altLang="en-US" dirty="0"/>
              <a:t>홈페이지 하단에 해당 운영체제 및 버전을 선택하여 설치한다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85A98-43E4-4F0F-87B3-025657FFD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75" y="2492896"/>
            <a:ext cx="5467489" cy="41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C5D9E45-1955-42BF-808E-08F527F9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5F505E-D426-4205-A53B-720A4AC3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77FF2-90EE-4D5D-82ED-F6E7642A7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8" y="1260107"/>
            <a:ext cx="3559644" cy="2767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F616BB-676E-4C20-B671-4AF97C0DB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2" y="4321872"/>
            <a:ext cx="2130699" cy="1656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A587A2-7DB0-4DC7-BABF-DE5CC7BE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284" y="4071865"/>
            <a:ext cx="2130699" cy="165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3B2277-DECD-405C-B0DC-9AE9A1C82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16" y="2712124"/>
            <a:ext cx="3384459" cy="26316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7EC7CF-7E58-4911-BF22-E7934CC7B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671" y="1342734"/>
            <a:ext cx="4319141" cy="3358370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BCB056AB-CA6E-4368-83D3-8C33AE1EE726}"/>
              </a:ext>
            </a:extLst>
          </p:cNvPr>
          <p:cNvSpPr/>
          <p:nvPr/>
        </p:nvSpPr>
        <p:spPr>
          <a:xfrm>
            <a:off x="4610640" y="3109336"/>
            <a:ext cx="2130700" cy="849328"/>
          </a:xfrm>
          <a:prstGeom prst="wedgeRoundRectCallout">
            <a:avLst>
              <a:gd name="adj1" fmla="val 4900"/>
              <a:gd name="adj2" fmla="val 8564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92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설치경로에 한글이 포함되지 않도록 함</a:t>
            </a:r>
          </a:p>
        </p:txBody>
      </p:sp>
    </p:spTree>
    <p:extLst>
      <p:ext uri="{BB962C8B-B14F-4D97-AF65-F5344CB8AC3E}">
        <p14:creationId xmlns:p14="http://schemas.microsoft.com/office/powerpoint/2010/main" val="191515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58587-F63E-5D48-BDF0-9C114E7D6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프로그래밍 개발환경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변수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기본 연산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문자열 자료형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화면 입출력</a:t>
            </a:r>
            <a:r>
              <a:rPr kumimoji="1" lang="en-US" altLang="ko-KR" dirty="0"/>
              <a:t>, </a:t>
            </a:r>
            <a:r>
              <a:rPr kumimoji="1" lang="ko-KR" altLang="en-US" dirty="0"/>
              <a:t>파일 </a:t>
            </a:r>
            <a:r>
              <a:rPr kumimoji="1" lang="en-US" altLang="ko-KR" dirty="0"/>
              <a:t>I/O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19C7BE-F0EE-F24F-8B9A-90B1EFFF2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899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E1AD30-E9B4-471C-8237-0D66EFA3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8" y="2991643"/>
            <a:ext cx="2417173" cy="250248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6A50F0C-6D58-4451-8DF0-9B78F0B5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Jupyter</a:t>
            </a:r>
            <a:r>
              <a:rPr lang="ko-KR" altLang="en-US" dirty="0"/>
              <a:t> </a:t>
            </a:r>
            <a:r>
              <a:rPr lang="en-US" altLang="ko-KR" dirty="0"/>
              <a:t>Notebook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E60B11-80EC-49A8-BE66-F5CEF9D0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설명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결과 등을 </a:t>
            </a:r>
            <a:br>
              <a:rPr lang="en-US" altLang="ko-KR" dirty="0"/>
            </a:br>
            <a:r>
              <a:rPr lang="ko-KR" altLang="en-US" dirty="0"/>
              <a:t>자유롭게 배치하고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2C211-1884-4E9F-A41C-C6EECA2F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36" y="1270892"/>
            <a:ext cx="5815919" cy="4881804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76BC572C-E61E-40D5-9798-E31B5A01AAD7}"/>
              </a:ext>
            </a:extLst>
          </p:cNvPr>
          <p:cNvSpPr/>
          <p:nvPr/>
        </p:nvSpPr>
        <p:spPr>
          <a:xfrm rot="20640684">
            <a:off x="2975724" y="4142270"/>
            <a:ext cx="2054050" cy="360796"/>
          </a:xfrm>
          <a:prstGeom prst="stripedRightArrow">
            <a:avLst>
              <a:gd name="adj1" fmla="val 47587"/>
              <a:gd name="adj2" fmla="val 3707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8E307-28FA-4433-94E8-16B34038A169}"/>
              </a:ext>
            </a:extLst>
          </p:cNvPr>
          <p:cNvSpPr txBox="1"/>
          <p:nvPr/>
        </p:nvSpPr>
        <p:spPr>
          <a:xfrm>
            <a:off x="666031" y="2572955"/>
            <a:ext cx="2228284" cy="3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1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ko-KR" altLang="en-US" sz="1791" b="1" dirty="0">
                <a:solidFill>
                  <a:schemeClr val="accent1">
                    <a:lumMod val="75000"/>
                  </a:schemeClr>
                </a:solidFill>
              </a:rPr>
              <a:t>윈도우 시작메뉴</a:t>
            </a:r>
            <a:r>
              <a:rPr lang="en-US" altLang="ko-KR" sz="1791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ko-KR" altLang="en-US" sz="1791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6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sz="3600" dirty="0">
                <a:solidFill>
                  <a:schemeClr val="bg1">
                    <a:lumMod val="50000"/>
                  </a:schemeClr>
                </a:solidFill>
              </a:rPr>
              <a:t>Part II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kumimoji="1" lang="en-US" altLang="en-US" dirty="0"/>
            </a:br>
            <a:r>
              <a:rPr kumimoji="1" lang="ko-KR" altLang="en-US" dirty="0"/>
              <a:t>변수와 자료형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24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56E418-8BFF-284C-81FE-E7BBE9FE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변수</a:t>
            </a:r>
            <a:r>
              <a:rPr kumimoji="1" lang="ko-KR" altLang="en-US" dirty="0"/>
              <a:t> 소개</a:t>
            </a:r>
            <a:endParaRPr kumimoji="1" lang="ko-Kore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F98082E-6C6D-5949-AEEF-3FEDECFE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변수는 </a:t>
            </a:r>
            <a:r>
              <a:rPr lang="ko-KR" altLang="en-US" b="1" dirty="0">
                <a:solidFill>
                  <a:srgbClr val="C00000"/>
                </a:solidFill>
              </a:rPr>
              <a:t>값을 저장하는 메모리 공간</a:t>
            </a:r>
            <a:r>
              <a:rPr lang="ko-KR" altLang="en-US" dirty="0"/>
              <a:t>에 대한 </a:t>
            </a:r>
            <a:r>
              <a:rPr lang="en-US" altLang="ko-KR" dirty="0"/>
              <a:t>Tag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값을 저장하는 </a:t>
            </a:r>
            <a:r>
              <a:rPr lang="ko-KR" altLang="en-US" b="1" dirty="0">
                <a:solidFill>
                  <a:srgbClr val="C00000"/>
                </a:solidFill>
              </a:rPr>
              <a:t>상자</a:t>
            </a:r>
            <a:r>
              <a:rPr lang="ko-KR" altLang="en-US" dirty="0"/>
              <a:t> 또는 </a:t>
            </a:r>
            <a:r>
              <a:rPr lang="ko-KR" altLang="en-US" b="1" dirty="0">
                <a:solidFill>
                  <a:srgbClr val="C00000"/>
                </a:solidFill>
              </a:rPr>
              <a:t>그릇</a:t>
            </a:r>
            <a:r>
              <a:rPr lang="ko-KR" altLang="en-US" dirty="0"/>
              <a:t>으로 생각할 수 있음</a:t>
            </a:r>
          </a:p>
        </p:txBody>
      </p:sp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C2564C3-6FE8-1B44-B552-6AF8C12C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49" y="1815697"/>
            <a:ext cx="5217991" cy="214977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C4E872B-04C3-D647-AB4E-5A5F2EC71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84" t="24970" r="34814" b="22849"/>
          <a:stretch/>
        </p:blipFill>
        <p:spPr>
          <a:xfrm>
            <a:off x="1602135" y="5004110"/>
            <a:ext cx="2344677" cy="172475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67D625B-F2D3-1F4A-AF64-FC17FEECB0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0" t="22720" b="21880"/>
          <a:stretch/>
        </p:blipFill>
        <p:spPr>
          <a:xfrm>
            <a:off x="6441340" y="4931400"/>
            <a:ext cx="1925895" cy="16004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B2039B6-1D16-4A03-911A-D6A278A00664}"/>
              </a:ext>
            </a:extLst>
          </p:cNvPr>
          <p:cNvGrpSpPr/>
          <p:nvPr/>
        </p:nvGrpSpPr>
        <p:grpSpPr>
          <a:xfrm>
            <a:off x="8235187" y="4681117"/>
            <a:ext cx="1772491" cy="575195"/>
            <a:chOff x="9050030" y="3764317"/>
            <a:chExt cx="1781072" cy="577980"/>
          </a:xfrm>
        </p:grpSpPr>
        <p:sp>
          <p:nvSpPr>
            <p:cNvPr id="16" name="모서리가 둥근 사각형 설명선[R] 15">
              <a:extLst>
                <a:ext uri="{FF2B5EF4-FFF2-40B4-BE49-F238E27FC236}">
                  <a16:creationId xmlns:a16="http://schemas.microsoft.com/office/drawing/2014/main" id="{3637E9EF-E72A-304C-9C86-911145C1961B}"/>
                </a:ext>
              </a:extLst>
            </p:cNvPr>
            <p:cNvSpPr/>
            <p:nvPr/>
          </p:nvSpPr>
          <p:spPr>
            <a:xfrm>
              <a:off x="9050030" y="3764317"/>
              <a:ext cx="1781072" cy="577980"/>
            </a:xfrm>
            <a:prstGeom prst="wedgeRoundRectCallout">
              <a:avLst>
                <a:gd name="adj1" fmla="val -60438"/>
                <a:gd name="adj2" fmla="val 9866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F8CA99A-B7C3-BD4A-90C1-585FB4DA8DFA}"/>
                </a:ext>
              </a:extLst>
            </p:cNvPr>
            <p:cNvSpPr/>
            <p:nvPr/>
          </p:nvSpPr>
          <p:spPr>
            <a:xfrm>
              <a:off x="9138265" y="3813102"/>
              <a:ext cx="16642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94" b="1" dirty="0">
                  <a:latin typeface="+mj-ea"/>
                  <a:ea typeface="+mj-ea"/>
                </a:rPr>
                <a:t>변수는 값을 </a:t>
              </a:r>
              <a:endParaRPr lang="en-US" altLang="ko-KR" sz="1194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94" b="1" dirty="0">
                  <a:latin typeface="+mj-ea"/>
                  <a:ea typeface="+mj-ea"/>
                </a:rPr>
                <a:t>저장하는 공간입니다</a:t>
              </a:r>
              <a:r>
                <a:rPr lang="en-US" altLang="ko-KR" sz="1194" b="1" dirty="0">
                  <a:latin typeface="+mj-ea"/>
                  <a:ea typeface="+mj-ea"/>
                </a:rPr>
                <a:t>.</a:t>
              </a:r>
              <a:endParaRPr lang="ko-KR" altLang="en-US" sz="1194" b="1" dirty="0">
                <a:latin typeface="+mj-ea"/>
                <a:ea typeface="+mj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6656C-C6B3-4C80-B24B-26CB8B4C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15" y="1890390"/>
            <a:ext cx="3744416" cy="207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0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D69906-B14A-9A44-A8C0-3CCA75C3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변수 생성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할당문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FA83DF7-39DB-8D4C-B251-7B40249D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Python</a:t>
            </a:r>
            <a:r>
              <a:rPr lang="ko-KR" altLang="en-US" sz="2000" dirty="0"/>
              <a:t>에서 변수는 </a:t>
            </a:r>
            <a:r>
              <a:rPr lang="ko-KR" altLang="en-US" sz="2000" b="1" dirty="0">
                <a:solidFill>
                  <a:srgbClr val="C00000"/>
                </a:solidFill>
              </a:rPr>
              <a:t>값이 할당되는 순간에 생성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lvl="1"/>
            <a:r>
              <a:rPr lang="en-US" altLang="ko-KR" sz="1800" dirty="0"/>
              <a:t> </a:t>
            </a:r>
            <a:r>
              <a:rPr lang="ko-KR" altLang="en-US" sz="1800" dirty="0" err="1"/>
              <a:t>대입문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할당문</a:t>
            </a:r>
            <a:r>
              <a:rPr lang="en-US" altLang="ko-KR" sz="1800" dirty="0"/>
              <a:t>(Assignment statement)</a:t>
            </a:r>
            <a:r>
              <a:rPr lang="ko-KR" altLang="en-US" sz="1800" dirty="0"/>
              <a:t>을 사용하여 생성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600" dirty="0"/>
              <a:t>할당 연산자 </a:t>
            </a:r>
            <a:r>
              <a:rPr lang="en-US" altLang="ko-KR" sz="1600" dirty="0"/>
              <a:t>『</a:t>
            </a:r>
            <a:r>
              <a:rPr lang="en-US" altLang="ko-KR" sz="1600" b="1" dirty="0">
                <a:solidFill>
                  <a:srgbClr val="FF0000"/>
                </a:solidFill>
              </a:rPr>
              <a:t>=</a:t>
            </a:r>
            <a:r>
              <a:rPr lang="en-US" altLang="ko-KR" sz="1600" dirty="0"/>
              <a:t>』 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할당문</a:t>
            </a:r>
            <a:r>
              <a:rPr lang="ko-KR" altLang="en-US" sz="1600" dirty="0"/>
              <a:t> 왼쪽엔 변수이름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오른쪽엔 값</a:t>
            </a:r>
            <a:endParaRPr lang="en-US" altLang="ko-KR" sz="1600" dirty="0"/>
          </a:p>
          <a:p>
            <a:pPr lvl="2"/>
            <a:r>
              <a:rPr lang="ko-KR" altLang="en-US" sz="1600" dirty="0"/>
              <a:t>만들어진 변수는 할당된 값 대신에 사용 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/>
              <a:t>대입 연산자</a:t>
            </a:r>
            <a:r>
              <a:rPr lang="en-US" altLang="ko-KR" sz="1800" dirty="0"/>
              <a:t>(=)</a:t>
            </a:r>
            <a:r>
              <a:rPr lang="ko-KR" altLang="en-US" sz="1800" dirty="0"/>
              <a:t>의 왼쪽에는 </a:t>
            </a:r>
            <a:r>
              <a:rPr lang="ko-KR" altLang="en-US" sz="1800" b="1" dirty="0">
                <a:solidFill>
                  <a:srgbClr val="FF0000"/>
                </a:solidFill>
              </a:rPr>
              <a:t>무조건 변수</a:t>
            </a:r>
            <a:r>
              <a:rPr lang="ko-KR" altLang="en-US" sz="1800" dirty="0"/>
              <a:t>만 올 수 있고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오른쪽에는 </a:t>
            </a:r>
            <a:r>
              <a:rPr lang="ko-KR" altLang="en-US" sz="1800" b="1" dirty="0">
                <a:solidFill>
                  <a:srgbClr val="FF0000"/>
                </a:solidFill>
              </a:rPr>
              <a:t>무엇이든 </a:t>
            </a:r>
            <a:r>
              <a:rPr lang="en-US" altLang="ko-KR" sz="1800" b="1" dirty="0">
                <a:solidFill>
                  <a:srgbClr val="FF0000"/>
                </a:solidFill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</a:rPr>
              <a:t>값</a:t>
            </a:r>
            <a:r>
              <a:rPr lang="en-US" altLang="ko-KR" sz="1800" b="1" dirty="0">
                <a:solidFill>
                  <a:srgbClr val="FF0000"/>
                </a:solidFill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</a:rPr>
              <a:t>변수</a:t>
            </a:r>
            <a:r>
              <a:rPr lang="en-US" altLang="ko-KR" sz="1800" b="1" dirty="0">
                <a:solidFill>
                  <a:srgbClr val="FF0000"/>
                </a:solidFill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</a:rPr>
              <a:t>수식</a:t>
            </a:r>
            <a:r>
              <a:rPr lang="en-US" altLang="ko-KR" sz="1800" b="1" dirty="0">
                <a:solidFill>
                  <a:srgbClr val="FF0000"/>
                </a:solidFill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</a:rPr>
              <a:t>함수</a:t>
            </a:r>
            <a:r>
              <a:rPr lang="en-US" altLang="ko-KR" sz="1800" b="1" dirty="0">
                <a:solidFill>
                  <a:srgbClr val="FF0000"/>
                </a:solidFill>
              </a:rPr>
              <a:t>)</a:t>
            </a:r>
            <a:r>
              <a:rPr lang="en-US" altLang="ko-KR" sz="1800" dirty="0"/>
              <a:t> </a:t>
            </a:r>
            <a:r>
              <a:rPr lang="ko-KR" altLang="en-US" sz="1800" dirty="0"/>
              <a:t>올 수 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오른쪽을 계산한 결과 값을 왼쪽 변수에 할당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E0407B-3511-0540-B040-D970EF7D9D65}"/>
              </a:ext>
            </a:extLst>
          </p:cNvPr>
          <p:cNvGrpSpPr/>
          <p:nvPr/>
        </p:nvGrpSpPr>
        <p:grpSpPr>
          <a:xfrm>
            <a:off x="1582692" y="2421526"/>
            <a:ext cx="3504596" cy="512343"/>
            <a:chOff x="1241630" y="1538790"/>
            <a:chExt cx="3825425" cy="495055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B9968BB-BA4F-8643-BAA5-A8D2D1A64288}"/>
                </a:ext>
              </a:extLst>
            </p:cNvPr>
            <p:cNvSpPr/>
            <p:nvPr/>
          </p:nvSpPr>
          <p:spPr>
            <a:xfrm>
              <a:off x="1241630" y="1538790"/>
              <a:ext cx="1530170" cy="49505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92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변수이름</a:t>
              </a:r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422A1BB8-C60D-F24B-8911-3C45635816D0}"/>
                </a:ext>
              </a:extLst>
            </p:cNvPr>
            <p:cNvSpPr/>
            <p:nvPr/>
          </p:nvSpPr>
          <p:spPr>
            <a:xfrm>
              <a:off x="3536885" y="1538790"/>
              <a:ext cx="1530170" cy="49505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82CE5-E08B-AF40-A1B2-0F9BCB834170}"/>
                </a:ext>
              </a:extLst>
            </p:cNvPr>
            <p:cNvSpPr txBox="1"/>
            <p:nvPr/>
          </p:nvSpPr>
          <p:spPr>
            <a:xfrm>
              <a:off x="2948511" y="1601651"/>
              <a:ext cx="400853" cy="38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=</a:t>
              </a:r>
              <a:endParaRPr lang="ko-KR" altLang="en-US" sz="199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0978E1-75D9-9746-AA0C-C7248DDDCC84}"/>
              </a:ext>
            </a:extLst>
          </p:cNvPr>
          <p:cNvSpPr txBox="1"/>
          <p:nvPr/>
        </p:nvSpPr>
        <p:spPr>
          <a:xfrm>
            <a:off x="8010847" y="2035153"/>
            <a:ext cx="3504596" cy="17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= 20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sum = 30 + score 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sum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4256A-9400-744C-B31B-09B60617CFA2}"/>
              </a:ext>
            </a:extLst>
          </p:cNvPr>
          <p:cNvSpPr txBox="1"/>
          <p:nvPr/>
        </p:nvSpPr>
        <p:spPr>
          <a:xfrm>
            <a:off x="7146751" y="4788316"/>
            <a:ext cx="4821572" cy="174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10 = 100</a:t>
            </a:r>
          </a:p>
          <a:p>
            <a:r>
              <a:rPr lang="en-US" altLang="ko-KR" sz="1791" b="1" dirty="0" err="1">
                <a:solidFill>
                  <a:srgbClr val="FF0000"/>
                </a:solidFill>
                <a:latin typeface="Consolas" panose="020B0609020204030204" pitchFamily="49" charset="0"/>
                <a:ea typeface="Malgun Gothic" panose="020B0503020000020004" pitchFamily="34" charset="-127"/>
              </a:rPr>
              <a:t>SyntaxError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ea typeface="Malgun Gothic" panose="020B0503020000020004" pitchFamily="34" charset="-127"/>
              </a:rPr>
              <a:t>: can't assign to literal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X + 10 = 10 + 20 * 30</a:t>
            </a:r>
          </a:p>
          <a:p>
            <a:r>
              <a:rPr lang="en-US" altLang="ko-KR" sz="1791" b="1" dirty="0" err="1">
                <a:solidFill>
                  <a:srgbClr val="FF0000"/>
                </a:solidFill>
                <a:latin typeface="Consolas" panose="020B0609020204030204" pitchFamily="49" charset="0"/>
                <a:ea typeface="Malgun Gothic" panose="020B0503020000020004" pitchFamily="34" charset="-127"/>
              </a:rPr>
              <a:t>SyntaxError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ea typeface="Malgun Gothic" panose="020B0503020000020004" pitchFamily="34" charset="-127"/>
              </a:rPr>
              <a:t>: can't assign to operator</a:t>
            </a:r>
          </a:p>
          <a:p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E9F2E-11F5-4984-B93F-418BD6155B70}"/>
              </a:ext>
            </a:extLst>
          </p:cNvPr>
          <p:cNvSpPr txBox="1"/>
          <p:nvPr/>
        </p:nvSpPr>
        <p:spPr>
          <a:xfrm>
            <a:off x="8010847" y="1599071"/>
            <a:ext cx="555477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endParaRPr lang="ko-KR" altLang="en-US" sz="1791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2324E-0DB9-4C57-8718-737A7005D9B4}"/>
              </a:ext>
            </a:extLst>
          </p:cNvPr>
          <p:cNvSpPr txBox="1"/>
          <p:nvPr/>
        </p:nvSpPr>
        <p:spPr>
          <a:xfrm>
            <a:off x="7102020" y="4360687"/>
            <a:ext cx="1480740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NO(Error)</a:t>
            </a:r>
            <a:endParaRPr lang="ko-KR" altLang="en-US" sz="1791" b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90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값의 저장공간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2444E62-344B-704D-9CB7-C08E3E547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생성된 변수에는 얼마든지 </a:t>
            </a:r>
            <a:r>
              <a:rPr lang="ko-KR" altLang="en-US" b="1" dirty="0">
                <a:solidFill>
                  <a:srgbClr val="C00000"/>
                </a:solidFill>
              </a:rPr>
              <a:t>다른 값을 저장할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64D3D-783F-4D32-BEF6-90017DD25634}"/>
              </a:ext>
            </a:extLst>
          </p:cNvPr>
          <p:cNvSpPr txBox="1"/>
          <p:nvPr/>
        </p:nvSpPr>
        <p:spPr>
          <a:xfrm>
            <a:off x="1096244" y="2142566"/>
            <a:ext cx="4423571" cy="2572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= 20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</a:t>
            </a:r>
            <a:endParaRPr lang="en-US" altLang="ko-KR" sz="1791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= 30 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print(score)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4C4107-9085-E447-B634-05E35970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01" y="3193238"/>
            <a:ext cx="4997533" cy="22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한 변수를 다른 변수에 복사</a:t>
            </a:r>
            <a:r>
              <a:rPr lang="en-US" altLang="ko-KR" dirty="0"/>
              <a:t>-</a:t>
            </a:r>
            <a:r>
              <a:rPr lang="ko-KR" altLang="en-US" dirty="0"/>
              <a:t>저장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903EA8E-DFCF-2340-AA38-B6634EA8B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다른 변수의 값을 변수에 넣기</a:t>
            </a:r>
          </a:p>
        </p:txBody>
      </p:sp>
      <p:pic>
        <p:nvPicPr>
          <p:cNvPr id="8" name="그림 7" descr="그리기, 시계, 표지판, 테이블이(가) 표시된 사진&#10;&#10;자동 생성된 설명">
            <a:extLst>
              <a:ext uri="{FF2B5EF4-FFF2-40B4-BE49-F238E27FC236}">
                <a16:creationId xmlns:a16="http://schemas.microsoft.com/office/drawing/2014/main" id="{65087057-7FAA-014D-9219-5459203CEE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14" y="3902876"/>
            <a:ext cx="3866754" cy="1980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6D48D-B793-1141-8A50-B613A500CFCB}"/>
              </a:ext>
            </a:extLst>
          </p:cNvPr>
          <p:cNvSpPr txBox="1"/>
          <p:nvPr/>
        </p:nvSpPr>
        <p:spPr>
          <a:xfrm>
            <a:off x="1140534" y="3260539"/>
            <a:ext cx="4506922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kumimoji="1"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var2</a:t>
            </a:r>
            <a:r>
              <a:rPr kumimoji="1"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값</a:t>
            </a:r>
            <a:r>
              <a:rPr kumimoji="1"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(200)</a:t>
            </a:r>
            <a:r>
              <a:rPr kumimoji="1"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 뽑아서 변수 </a:t>
            </a:r>
            <a:r>
              <a:rPr kumimoji="1"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var1</a:t>
            </a:r>
            <a:r>
              <a:rPr kumimoji="1"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대입</a:t>
            </a:r>
            <a:endParaRPr kumimoji="1" lang="ko-Kore-KR" altLang="en-US" sz="1592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0C512-E204-8A47-8788-7F38AA8950EC}"/>
              </a:ext>
            </a:extLst>
          </p:cNvPr>
          <p:cNvSpPr txBox="1"/>
          <p:nvPr/>
        </p:nvSpPr>
        <p:spPr>
          <a:xfrm>
            <a:off x="1140535" y="1945466"/>
            <a:ext cx="5403333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var2 = 200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var2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print(var1)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0364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두 값의 연산 결과 저장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A1D3BFC-FBAB-5D4E-93FB-4C35A18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수자 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연</a:t>
            </a:r>
            <a:r>
              <a:rPr lang="ko-KR" altLang="en-US" b="1" dirty="0">
                <a:solidFill>
                  <a:srgbClr val="C00000"/>
                </a:solidFill>
              </a:rPr>
              <a:t>산 결과를 변수에 넣기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26578" y="1871194"/>
            <a:ext cx="5785130" cy="918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100 + 100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print(var1)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200</a:t>
            </a:r>
          </a:p>
        </p:txBody>
      </p:sp>
      <p:pic>
        <p:nvPicPr>
          <p:cNvPr id="9" name="그림 8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EC93063B-20D8-C948-BE23-54B16B2F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3" y="4317766"/>
            <a:ext cx="1706877" cy="1305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C50D6B-4000-124A-BAE9-A95F7CB4E1DC}"/>
              </a:ext>
            </a:extLst>
          </p:cNvPr>
          <p:cNvSpPr txBox="1"/>
          <p:nvPr/>
        </p:nvSpPr>
        <p:spPr>
          <a:xfrm>
            <a:off x="6589671" y="4076739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5DB716-12A7-5444-8B2E-7B8A600B5CF1}"/>
              </a:ext>
            </a:extLst>
          </p:cNvPr>
          <p:cNvSpPr/>
          <p:nvPr/>
        </p:nvSpPr>
        <p:spPr>
          <a:xfrm>
            <a:off x="6328962" y="4091765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91" dirty="0">
                <a:latin typeface="Malgun Gothic" panose="020B0503020000020004" pitchFamily="34" charset="-127"/>
              </a:rPr>
              <a:t>1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D09FE2E1-93F8-664F-A0FF-938F835C1881}"/>
              </a:ext>
            </a:extLst>
          </p:cNvPr>
          <p:cNvCxnSpPr>
            <a:cxnSpLocks/>
            <a:stCxn id="18" idx="0"/>
            <a:endCxn id="19" idx="0"/>
          </p:cNvCxnSpPr>
          <p:nvPr/>
        </p:nvCxnSpPr>
        <p:spPr>
          <a:xfrm rot="16200000" flipV="1">
            <a:off x="5611773" y="3688056"/>
            <a:ext cx="12639" cy="2210605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B34E52-4FF9-BA41-9CCA-F3C5B7F7625D}"/>
              </a:ext>
            </a:extLst>
          </p:cNvPr>
          <p:cNvSpPr/>
          <p:nvPr/>
        </p:nvSpPr>
        <p:spPr>
          <a:xfrm>
            <a:off x="6156175" y="4793359"/>
            <a:ext cx="112180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379" dirty="0">
                <a:latin typeface="+mj-ea"/>
              </a:rPr>
              <a:t>100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0392C4-FF0D-A042-98FC-27DCED080B3F}"/>
              </a:ext>
            </a:extLst>
          </p:cNvPr>
          <p:cNvSpPr/>
          <p:nvPr/>
        </p:nvSpPr>
        <p:spPr>
          <a:xfrm>
            <a:off x="3945569" y="4793359"/>
            <a:ext cx="112180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379" dirty="0">
                <a:latin typeface="+mj-ea"/>
              </a:rPr>
              <a:t>100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8D77F4-C241-B148-9602-8E51519FFD6E}"/>
              </a:ext>
            </a:extLst>
          </p:cNvPr>
          <p:cNvSpPr/>
          <p:nvPr/>
        </p:nvSpPr>
        <p:spPr>
          <a:xfrm>
            <a:off x="5322867" y="4793359"/>
            <a:ext cx="57781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379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AC7898-4EBF-554F-9F7A-5A5773587F74}"/>
              </a:ext>
            </a:extLst>
          </p:cNvPr>
          <p:cNvSpPr/>
          <p:nvPr/>
        </p:nvSpPr>
        <p:spPr>
          <a:xfrm>
            <a:off x="3112261" y="4793359"/>
            <a:ext cx="57781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379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AB8BC3-8A11-584F-A7C1-F4BCA2C9A75A}"/>
              </a:ext>
            </a:extLst>
          </p:cNvPr>
          <p:cNvGrpSpPr/>
          <p:nvPr/>
        </p:nvGrpSpPr>
        <p:grpSpPr>
          <a:xfrm>
            <a:off x="5249703" y="3570100"/>
            <a:ext cx="723107" cy="722076"/>
            <a:chOff x="6021906" y="3243867"/>
            <a:chExt cx="726608" cy="72557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179B04D-619E-CB40-BE97-D6591C9AC45D}"/>
                </a:ext>
              </a:extLst>
            </p:cNvPr>
            <p:cNvSpPr/>
            <p:nvPr/>
          </p:nvSpPr>
          <p:spPr>
            <a:xfrm>
              <a:off x="6022942" y="3243867"/>
              <a:ext cx="725572" cy="725572"/>
            </a:xfrm>
            <a:prstGeom prst="ellipse">
              <a:avLst/>
            </a:prstGeom>
            <a:solidFill>
              <a:srgbClr val="1F4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990" dirty="0">
                <a:latin typeface="Malgun Gothic" panose="020B0503020000020004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EA8DFF6-65C6-8E4C-B7D3-73E485AC0B13}"/>
                </a:ext>
              </a:extLst>
            </p:cNvPr>
            <p:cNvSpPr/>
            <p:nvPr/>
          </p:nvSpPr>
          <p:spPr>
            <a:xfrm>
              <a:off x="6021906" y="3375061"/>
              <a:ext cx="718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388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200</a:t>
              </a:r>
              <a:endParaRPr lang="ko-Kore-KR" altLang="en-US" sz="2787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27635E-CEDF-CD47-9564-56D58EA0AF22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5611772" y="4292176"/>
            <a:ext cx="0" cy="286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7B82B31-59C5-3745-83CD-10E0B98DAEB3}"/>
              </a:ext>
            </a:extLst>
          </p:cNvPr>
          <p:cNvCxnSpPr>
            <a:stCxn id="28" idx="0"/>
            <a:endCxn id="9" idx="0"/>
          </p:cNvCxnSpPr>
          <p:nvPr/>
        </p:nvCxnSpPr>
        <p:spPr>
          <a:xfrm rot="16200000" flipH="1" flipV="1">
            <a:off x="3536039" y="2242032"/>
            <a:ext cx="747665" cy="3403800"/>
          </a:xfrm>
          <a:prstGeom prst="bentConnector3">
            <a:avLst>
              <a:gd name="adj1" fmla="val -304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54C3D9-5D08-344E-9773-1846290A97D9}"/>
              </a:ext>
            </a:extLst>
          </p:cNvPr>
          <p:cNvSpPr txBox="1"/>
          <p:nvPr/>
        </p:nvSpPr>
        <p:spPr>
          <a:xfrm>
            <a:off x="2652543" y="3483629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FC5BC8-D951-6048-B52C-A5E341C8CC2E}"/>
              </a:ext>
            </a:extLst>
          </p:cNvPr>
          <p:cNvSpPr/>
          <p:nvPr/>
        </p:nvSpPr>
        <p:spPr>
          <a:xfrm>
            <a:off x="2391835" y="3498656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9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7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A77B0E7D-6772-204C-B7DE-2723D2EE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54" y="4476416"/>
            <a:ext cx="1842414" cy="1408904"/>
          </a:xfrm>
          <a:prstGeom prst="rect">
            <a:avLst/>
          </a:prstGeom>
        </p:spPr>
      </p:pic>
      <p:pic>
        <p:nvPicPr>
          <p:cNvPr id="37" name="그림 36" descr="그리기, 표지판, 게임이(가) 표시된 사진&#10;&#10;자동 생성된 설명">
            <a:extLst>
              <a:ext uri="{FF2B5EF4-FFF2-40B4-BE49-F238E27FC236}">
                <a16:creationId xmlns:a16="http://schemas.microsoft.com/office/drawing/2014/main" id="{FBAF280D-CBD5-FF42-AE4E-E0781F50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22" y="4410052"/>
            <a:ext cx="1665069" cy="17340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사용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AE1213-B164-D149-BD6E-8609FA0E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변수와 숫자의 계산 결과를 변수에 넣기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094331" y="1865439"/>
            <a:ext cx="5785130" cy="918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var2 + 100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print(var1)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D308C-6F81-2448-91D0-FF39CB206AE7}"/>
              </a:ext>
            </a:extLst>
          </p:cNvPr>
          <p:cNvSpPr/>
          <p:nvPr/>
        </p:nvSpPr>
        <p:spPr>
          <a:xfrm>
            <a:off x="6056096" y="4894202"/>
            <a:ext cx="112180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379" dirty="0">
                <a:latin typeface="+mj-ea"/>
              </a:rPr>
              <a:t>100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83B63-76FD-8240-BFAE-4FAE8CCBF52A}"/>
              </a:ext>
            </a:extLst>
          </p:cNvPr>
          <p:cNvSpPr/>
          <p:nvPr/>
        </p:nvSpPr>
        <p:spPr>
          <a:xfrm>
            <a:off x="5329540" y="5180869"/>
            <a:ext cx="57781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379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11EDC3-3524-5246-B0AD-9C0B4E73F2A3}"/>
              </a:ext>
            </a:extLst>
          </p:cNvPr>
          <p:cNvSpPr/>
          <p:nvPr/>
        </p:nvSpPr>
        <p:spPr>
          <a:xfrm>
            <a:off x="2873546" y="5180869"/>
            <a:ext cx="577811" cy="765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379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4379" dirty="0">
              <a:latin typeface="Malgun Gothic" panose="020B0503020000020004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EFC9834-34B9-B442-99E1-6E22E06162A1}"/>
              </a:ext>
            </a:extLst>
          </p:cNvPr>
          <p:cNvCxnSpPr>
            <a:cxnSpLocks/>
            <a:stCxn id="12" idx="0"/>
            <a:endCxn id="37" idx="0"/>
          </p:cNvCxnSpPr>
          <p:nvPr/>
        </p:nvCxnSpPr>
        <p:spPr>
          <a:xfrm rot="16200000" flipV="1">
            <a:off x="5244502" y="3521707"/>
            <a:ext cx="484150" cy="2260840"/>
          </a:xfrm>
          <a:prstGeom prst="bentConnector3">
            <a:avLst>
              <a:gd name="adj1" fmla="val 1469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501BA0-D567-5E47-9D5F-2AD2BC413CEE}"/>
              </a:ext>
            </a:extLst>
          </p:cNvPr>
          <p:cNvCxnSpPr>
            <a:cxnSpLocks/>
          </p:cNvCxnSpPr>
          <p:nvPr/>
        </p:nvCxnSpPr>
        <p:spPr>
          <a:xfrm flipH="1" flipV="1">
            <a:off x="5497645" y="3663651"/>
            <a:ext cx="1966" cy="51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98F5C8-0D4F-3348-978F-906A6E8A438A}"/>
              </a:ext>
            </a:extLst>
          </p:cNvPr>
          <p:cNvSpPr txBox="1"/>
          <p:nvPr/>
        </p:nvSpPr>
        <p:spPr>
          <a:xfrm>
            <a:off x="5897373" y="3767386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C617419-555A-BB49-9426-F0B1CA995461}"/>
              </a:ext>
            </a:extLst>
          </p:cNvPr>
          <p:cNvSpPr/>
          <p:nvPr/>
        </p:nvSpPr>
        <p:spPr>
          <a:xfrm>
            <a:off x="5636664" y="3782413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91" dirty="0">
                <a:latin typeface="Malgun Gothic" panose="020B0503020000020004" pitchFamily="34" charset="-127"/>
              </a:rPr>
              <a:t>1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1A3FED-86F6-7D48-86BF-8F38F908DEEC}"/>
              </a:ext>
            </a:extLst>
          </p:cNvPr>
          <p:cNvGrpSpPr/>
          <p:nvPr/>
        </p:nvGrpSpPr>
        <p:grpSpPr>
          <a:xfrm>
            <a:off x="5137542" y="2868626"/>
            <a:ext cx="733332" cy="722076"/>
            <a:chOff x="6011632" y="3243867"/>
            <a:chExt cx="736882" cy="72557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B94875-A485-AB4F-93C4-FC5D075C20E1}"/>
                </a:ext>
              </a:extLst>
            </p:cNvPr>
            <p:cNvSpPr/>
            <p:nvPr/>
          </p:nvSpPr>
          <p:spPr>
            <a:xfrm>
              <a:off x="6022942" y="3243867"/>
              <a:ext cx="725572" cy="725572"/>
            </a:xfrm>
            <a:prstGeom prst="ellipse">
              <a:avLst/>
            </a:prstGeom>
            <a:solidFill>
              <a:srgbClr val="1F4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990" dirty="0">
                <a:latin typeface="Malgun Gothic" panose="020B0503020000020004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A58822-A7F4-A94E-8910-AB1A449E5040}"/>
                </a:ext>
              </a:extLst>
            </p:cNvPr>
            <p:cNvSpPr/>
            <p:nvPr/>
          </p:nvSpPr>
          <p:spPr>
            <a:xfrm>
              <a:off x="6011632" y="3385335"/>
              <a:ext cx="718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388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300</a:t>
              </a:r>
              <a:endParaRPr lang="ko-Kore-KR" altLang="en-US" sz="2787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25B89A09-FAAF-F640-82A3-B439E1A4DE42}"/>
              </a:ext>
            </a:extLst>
          </p:cNvPr>
          <p:cNvCxnSpPr>
            <a:cxnSpLocks/>
            <a:stCxn id="27" idx="1"/>
            <a:endCxn id="16" idx="0"/>
          </p:cNvCxnSpPr>
          <p:nvPr/>
        </p:nvCxnSpPr>
        <p:spPr>
          <a:xfrm rot="10800000" flipV="1">
            <a:off x="2052260" y="3239134"/>
            <a:ext cx="3085282" cy="123728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04AB49-1C44-F243-BD99-25DF53EFC75B}"/>
              </a:ext>
            </a:extLst>
          </p:cNvPr>
          <p:cNvSpPr txBox="1"/>
          <p:nvPr/>
        </p:nvSpPr>
        <p:spPr>
          <a:xfrm>
            <a:off x="2541535" y="3319935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8D1A31-A314-5F49-BB0E-1CFCE79795F1}"/>
              </a:ext>
            </a:extLst>
          </p:cNvPr>
          <p:cNvSpPr/>
          <p:nvPr/>
        </p:nvSpPr>
        <p:spPr>
          <a:xfrm>
            <a:off x="2280826" y="3334961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9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89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시계, 개체, 표지판, 그리기이(가) 표시된 사진&#10;&#10;자동 생성된 설명">
            <a:extLst>
              <a:ext uri="{FF2B5EF4-FFF2-40B4-BE49-F238E27FC236}">
                <a16:creationId xmlns:a16="http://schemas.microsoft.com/office/drawing/2014/main" id="{91B25488-B2F1-1846-BCC3-AAC35F0B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67" y="3985570"/>
            <a:ext cx="6259057" cy="22962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한 변수를 여러 개의 변수로 연속 저장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95A2C0-EAC1-9349-BC2D-BEC17589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연속된 값을 대입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616E60-C8B5-4036-9C35-644CDC19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31" y="1764153"/>
            <a:ext cx="7339570" cy="143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16A3CA-4911-274B-B6D9-04FBF3D22A22}"/>
              </a:ext>
            </a:extLst>
          </p:cNvPr>
          <p:cNvGrpSpPr/>
          <p:nvPr/>
        </p:nvGrpSpPr>
        <p:grpSpPr>
          <a:xfrm>
            <a:off x="2550849" y="3299089"/>
            <a:ext cx="1003809" cy="807708"/>
            <a:chOff x="1825159" y="3354390"/>
            <a:chExt cx="1008668" cy="8116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09650-88DC-E449-B7F2-4A033E9CA6FC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095" dirty="0">
                  <a:latin typeface="+mj-ea"/>
                  <a:ea typeface="+mj-ea"/>
                </a:rPr>
                <a:t>Var2 </a:t>
              </a:r>
              <a:r>
                <a:rPr kumimoji="1" lang="ko-KR" altLang="en-US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095" b="1" dirty="0">
                  <a:latin typeface="+mj-ea"/>
                  <a:ea typeface="+mj-ea"/>
                </a:rPr>
                <a:t>var1</a:t>
              </a:r>
              <a:endParaRPr kumimoji="1" lang="ko-Kore-KR" altLang="en-US" sz="1095" b="1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163B23-C8F7-8646-9BDC-DBD93980EF40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kumimoji="1" lang="ko-Kore-KR" altLang="en-US" sz="1791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F90725B-7C27-444E-8063-0544900B8BA9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F1405A-7D5F-7248-8DF5-926794AA3EA4}"/>
              </a:ext>
            </a:extLst>
          </p:cNvPr>
          <p:cNvGrpSpPr/>
          <p:nvPr/>
        </p:nvGrpSpPr>
        <p:grpSpPr>
          <a:xfrm>
            <a:off x="3851794" y="3299089"/>
            <a:ext cx="1003809" cy="807708"/>
            <a:chOff x="1825159" y="3354390"/>
            <a:chExt cx="1008668" cy="8116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35EDCC-C179-C34A-98BC-A1DC63CEF542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095" dirty="0">
                  <a:latin typeface="+mj-ea"/>
                  <a:ea typeface="+mj-ea"/>
                </a:rPr>
                <a:t>Var3 </a:t>
              </a:r>
              <a:r>
                <a:rPr kumimoji="1" lang="ko-KR" altLang="en-US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095" b="1" dirty="0">
                  <a:latin typeface="+mj-ea"/>
                  <a:ea typeface="+mj-ea"/>
                </a:rPr>
                <a:t>var2</a:t>
              </a:r>
              <a:endParaRPr kumimoji="1" lang="ko-Kore-KR" altLang="en-US" sz="1095" b="1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3F95EE-1953-F748-83E5-FE65667676FC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kumimoji="1" lang="ko-Kore-KR" altLang="en-US" sz="1791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29F8252-1151-F143-83E7-1523D33E678A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F1383E-C293-1745-AD20-A10C06E31325}"/>
              </a:ext>
            </a:extLst>
          </p:cNvPr>
          <p:cNvGrpSpPr/>
          <p:nvPr/>
        </p:nvGrpSpPr>
        <p:grpSpPr>
          <a:xfrm>
            <a:off x="5134767" y="3299089"/>
            <a:ext cx="1003809" cy="807708"/>
            <a:chOff x="1825159" y="3354390"/>
            <a:chExt cx="1008668" cy="8116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BC187-27E5-AC40-B337-EF2F9EEC9545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095" dirty="0">
                  <a:latin typeface="+mj-ea"/>
                  <a:ea typeface="+mj-ea"/>
                </a:rPr>
                <a:t>Var4 </a:t>
              </a:r>
              <a:r>
                <a:rPr kumimoji="1" lang="ko-KR" altLang="en-US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095" b="1" dirty="0">
                  <a:latin typeface="+mj-ea"/>
                  <a:ea typeface="+mj-ea"/>
                </a:rPr>
                <a:t>var3</a:t>
              </a:r>
              <a:endParaRPr kumimoji="1" lang="ko-Kore-KR" altLang="en-US" sz="1095" b="1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A6B6267-1A74-CA45-8082-FA3692053192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kumimoji="1" lang="ko-Kore-KR" altLang="en-US" sz="1791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0075D03-B571-AB4A-B332-5D13B72A5B90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9F4161-BFF8-D34D-8981-521FA792BCA2}"/>
              </a:ext>
            </a:extLst>
          </p:cNvPr>
          <p:cNvGrpSpPr/>
          <p:nvPr/>
        </p:nvGrpSpPr>
        <p:grpSpPr>
          <a:xfrm>
            <a:off x="6589716" y="3323175"/>
            <a:ext cx="1003809" cy="807708"/>
            <a:chOff x="1825159" y="3354390"/>
            <a:chExt cx="1008668" cy="8116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891670-A696-F743-97D6-F71177423329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095" dirty="0">
                  <a:latin typeface="+mj-ea"/>
                  <a:ea typeface="+mj-ea"/>
                </a:rPr>
                <a:t>상수</a:t>
              </a:r>
              <a:r>
                <a:rPr kumimoji="1" lang="en-US" altLang="ko-Kore-KR" sz="1095" dirty="0">
                  <a:latin typeface="+mj-ea"/>
                  <a:ea typeface="+mj-ea"/>
                </a:rPr>
                <a:t> </a:t>
              </a:r>
              <a:r>
                <a:rPr kumimoji="1" lang="ko-KR" altLang="en-US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095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095" b="1" dirty="0">
                  <a:latin typeface="+mj-ea"/>
                  <a:ea typeface="+mj-ea"/>
                </a:rPr>
                <a:t>var4</a:t>
              </a:r>
              <a:endParaRPr kumimoji="1" lang="ko-Kore-KR" altLang="en-US" sz="1095" b="1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41F01D-25F9-7A48-BA74-AE4064362809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kumimoji="1" lang="ko-Kore-KR" altLang="en-US" sz="1791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F47561E-6CBB-4846-9624-9E7CE651008A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55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변수 사용 </a:t>
            </a:r>
            <a:r>
              <a:rPr lang="en-US" altLang="ko-KR" sz="3200" dirty="0"/>
              <a:t>: </a:t>
            </a:r>
            <a:r>
              <a:rPr lang="ko-KR" altLang="en-US" sz="3200" dirty="0"/>
              <a:t>변수와 값의 연산 결과를 동 변수에 저장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00B21-56C5-994E-89A8-EFD5EF01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 자신의 값에 계산 결과를 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252439" y="1765832"/>
            <a:ext cx="4831693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=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100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var1 + 200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print(var1)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300</a:t>
            </a:r>
          </a:p>
        </p:txBody>
      </p:sp>
      <p:pic>
        <p:nvPicPr>
          <p:cNvPr id="24" name="그림 23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559B159B-24F9-9B41-8899-4CCD1534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1" y="4702023"/>
            <a:ext cx="1227493" cy="93867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47D966-866C-3A4E-BC7F-439E8AEF19B2}"/>
              </a:ext>
            </a:extLst>
          </p:cNvPr>
          <p:cNvSpPr/>
          <p:nvPr/>
        </p:nvSpPr>
        <p:spPr>
          <a:xfrm>
            <a:off x="5046279" y="5205158"/>
            <a:ext cx="1037852" cy="52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87" b="1" dirty="0">
                <a:latin typeface="+mj-ea"/>
                <a:ea typeface="+mj-ea"/>
              </a:rPr>
              <a:t>200</a:t>
            </a:r>
            <a:endParaRPr lang="ko-Kore-KR" altLang="en-US" sz="2787" b="1" dirty="0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21F1AF-F9CE-8042-9368-3714522CF9D6}"/>
              </a:ext>
            </a:extLst>
          </p:cNvPr>
          <p:cNvSpPr/>
          <p:nvPr/>
        </p:nvSpPr>
        <p:spPr>
          <a:xfrm>
            <a:off x="4322843" y="5297890"/>
            <a:ext cx="367234" cy="3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99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1990" dirty="0">
              <a:latin typeface="Malgun Gothic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02E13-4581-5940-A72C-0B930BE1D69A}"/>
              </a:ext>
            </a:extLst>
          </p:cNvPr>
          <p:cNvSpPr/>
          <p:nvPr/>
        </p:nvSpPr>
        <p:spPr>
          <a:xfrm>
            <a:off x="2173713" y="5297890"/>
            <a:ext cx="367234" cy="3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99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1990" dirty="0">
              <a:latin typeface="Malgun Gothic" panose="020B0503020000020004" pitchFamily="34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914B7B97-663A-244E-AD52-DF027E501B2C}"/>
              </a:ext>
            </a:extLst>
          </p:cNvPr>
          <p:cNvCxnSpPr>
            <a:cxnSpLocks/>
            <a:stCxn id="26" idx="0"/>
            <a:endCxn id="41" idx="0"/>
          </p:cNvCxnSpPr>
          <p:nvPr/>
        </p:nvCxnSpPr>
        <p:spPr>
          <a:xfrm rot="16200000" flipV="1">
            <a:off x="3997212" y="3637162"/>
            <a:ext cx="903326" cy="2232666"/>
          </a:xfrm>
          <a:prstGeom prst="bentConnector3">
            <a:avLst>
              <a:gd name="adj1" fmla="val 1251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329D1B8-3803-C147-A317-8C3FBC2E98FF}"/>
              </a:ext>
            </a:extLst>
          </p:cNvPr>
          <p:cNvCxnSpPr>
            <a:cxnSpLocks/>
          </p:cNvCxnSpPr>
          <p:nvPr/>
        </p:nvCxnSpPr>
        <p:spPr>
          <a:xfrm flipV="1">
            <a:off x="4442851" y="3687031"/>
            <a:ext cx="0" cy="376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C6592B-E1D1-014E-9D5F-1AAB7D08F69B}"/>
              </a:ext>
            </a:extLst>
          </p:cNvPr>
          <p:cNvSpPr txBox="1"/>
          <p:nvPr/>
        </p:nvSpPr>
        <p:spPr>
          <a:xfrm>
            <a:off x="4859077" y="3674254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03209A4-068B-694B-B1DF-0A4F4873B9EF}"/>
              </a:ext>
            </a:extLst>
          </p:cNvPr>
          <p:cNvSpPr/>
          <p:nvPr/>
        </p:nvSpPr>
        <p:spPr>
          <a:xfrm>
            <a:off x="4598369" y="3689281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91" dirty="0">
                <a:latin typeface="Malgun Gothic" panose="020B0503020000020004" pitchFamily="34" charset="-127"/>
              </a:rPr>
              <a:t>1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E8F71BB-BB9A-4941-81EA-A079B283EF22}"/>
              </a:ext>
            </a:extLst>
          </p:cNvPr>
          <p:cNvSpPr/>
          <p:nvPr/>
        </p:nvSpPr>
        <p:spPr>
          <a:xfrm>
            <a:off x="4153318" y="3029003"/>
            <a:ext cx="579065" cy="579065"/>
          </a:xfrm>
          <a:prstGeom prst="ellipse">
            <a:avLst/>
          </a:prstGeom>
          <a:solidFill>
            <a:srgbClr val="1F4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990" dirty="0">
              <a:latin typeface="Malgun Gothic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01BB9A-8C56-DA48-B84F-958038F7E637}"/>
              </a:ext>
            </a:extLst>
          </p:cNvPr>
          <p:cNvSpPr/>
          <p:nvPr/>
        </p:nvSpPr>
        <p:spPr>
          <a:xfrm>
            <a:off x="4129391" y="3174326"/>
            <a:ext cx="628860" cy="33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92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300</a:t>
            </a:r>
            <a:endParaRPr lang="ko-Kore-KR" altLang="en-US" sz="1592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FE9C290D-7412-8C4E-A677-3D71138A55F6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 rot="10800000" flipV="1">
            <a:off x="1507479" y="3318536"/>
            <a:ext cx="2645842" cy="138348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F07DFF-4938-984F-8925-8912CA7E2B86}"/>
              </a:ext>
            </a:extLst>
          </p:cNvPr>
          <p:cNvSpPr txBox="1"/>
          <p:nvPr/>
        </p:nvSpPr>
        <p:spPr>
          <a:xfrm>
            <a:off x="1873464" y="3593041"/>
            <a:ext cx="1964176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93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393" dirty="0">
              <a:latin typeface="+mj-ea"/>
              <a:ea typeface="+mj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6103181-68D6-F247-ADBA-657C76B583A4}"/>
              </a:ext>
            </a:extLst>
          </p:cNvPr>
          <p:cNvSpPr/>
          <p:nvPr/>
        </p:nvSpPr>
        <p:spPr>
          <a:xfrm>
            <a:off x="1612755" y="3608068"/>
            <a:ext cx="276237" cy="276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9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sz="1791" dirty="0">
              <a:latin typeface="Malgun Gothic" panose="020B0503020000020004" pitchFamily="34" charset="-127"/>
            </a:endParaRPr>
          </a:p>
        </p:txBody>
      </p:sp>
      <p:pic>
        <p:nvPicPr>
          <p:cNvPr id="41" name="그림 40" descr="표지판, 그리기, 시계, 게임이(가) 표시된 사진&#10;&#10;자동 생성된 설명">
            <a:extLst>
              <a:ext uri="{FF2B5EF4-FFF2-40B4-BE49-F238E27FC236}">
                <a16:creationId xmlns:a16="http://schemas.microsoft.com/office/drawing/2014/main" id="{AFA1AFDC-1422-AF4D-ACF7-538EB06BC5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51" y="4301831"/>
            <a:ext cx="1305179" cy="1338861"/>
          </a:xfrm>
          <a:prstGeom prst="rect">
            <a:avLst/>
          </a:prstGeom>
        </p:spPr>
      </p:pic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F9EBC795-409E-864A-8023-D00F7F9F5389}"/>
              </a:ext>
            </a:extLst>
          </p:cNvPr>
          <p:cNvCxnSpPr>
            <a:stCxn id="24" idx="2"/>
            <a:endCxn id="41" idx="2"/>
          </p:cNvCxnSpPr>
          <p:nvPr/>
        </p:nvCxnSpPr>
        <p:spPr>
          <a:xfrm rot="16200000" flipH="1">
            <a:off x="2420007" y="4728161"/>
            <a:ext cx="12639" cy="1825064"/>
          </a:xfrm>
          <a:prstGeom prst="curvedConnector3">
            <a:avLst>
              <a:gd name="adj1" fmla="val 3223260"/>
            </a:avLst>
          </a:prstGeom>
          <a:ln w="19050">
            <a:solidFill>
              <a:srgbClr val="1F439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F9990C-C65D-B747-831E-22E4AF86469E}"/>
              </a:ext>
            </a:extLst>
          </p:cNvPr>
          <p:cNvSpPr txBox="1"/>
          <p:nvPr/>
        </p:nvSpPr>
        <p:spPr>
          <a:xfrm>
            <a:off x="1941601" y="5844322"/>
            <a:ext cx="938344" cy="275664"/>
          </a:xfrm>
          <a:prstGeom prst="rect">
            <a:avLst/>
          </a:prstGeom>
          <a:solidFill>
            <a:srgbClr val="1F439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94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같은 그릇</a:t>
            </a:r>
            <a:endParaRPr kumimoji="1" lang="ko-Kore-KR" altLang="en-US" sz="1194" dirty="0">
              <a:solidFill>
                <a:schemeClr val="bg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750ED1D4-8A45-46A7-883A-2E2C01A4FCEE}"/>
              </a:ext>
            </a:extLst>
          </p:cNvPr>
          <p:cNvSpPr/>
          <p:nvPr/>
        </p:nvSpPr>
        <p:spPr>
          <a:xfrm>
            <a:off x="7052482" y="1919351"/>
            <a:ext cx="3706639" cy="3733349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791" dirty="0"/>
              <a:t>할당문의 계산 순서</a:t>
            </a:r>
            <a:br>
              <a:rPr lang="en-US" altLang="ko-KR" sz="1791" dirty="0"/>
            </a:br>
            <a:r>
              <a:rPr lang="en-US" altLang="ko-KR" sz="1791" dirty="0"/>
              <a:t>var1</a:t>
            </a:r>
            <a:r>
              <a:rPr lang="ko-KR" altLang="en-US" sz="1791" dirty="0"/>
              <a:t> </a:t>
            </a:r>
            <a:r>
              <a:rPr lang="en-US" altLang="ko-KR" sz="1791" dirty="0"/>
              <a:t>=</a:t>
            </a:r>
            <a:r>
              <a:rPr lang="ko-KR" altLang="en-US" sz="1791" dirty="0"/>
              <a:t> </a:t>
            </a:r>
            <a:r>
              <a:rPr lang="en-US" altLang="ko-KR" sz="1791" dirty="0"/>
              <a:t>var1</a:t>
            </a:r>
            <a:r>
              <a:rPr lang="ko-KR" altLang="en-US" sz="1791" dirty="0"/>
              <a:t> </a:t>
            </a:r>
            <a:r>
              <a:rPr lang="en-US" altLang="ko-KR" sz="1791" dirty="0"/>
              <a:t>+</a:t>
            </a:r>
            <a:r>
              <a:rPr lang="ko-KR" altLang="en-US" sz="1791" dirty="0"/>
              <a:t> </a:t>
            </a:r>
            <a:r>
              <a:rPr lang="en-US" altLang="ko-KR" sz="1791" dirty="0"/>
              <a:t>200</a:t>
            </a:r>
          </a:p>
          <a:p>
            <a:pPr marL="341254" indent="-341254">
              <a:lnSpc>
                <a:spcPct val="150000"/>
              </a:lnSpc>
              <a:buAutoNum type="arabicPeriod"/>
            </a:pPr>
            <a:r>
              <a:rPr lang="ko-KR" altLang="en-US" sz="1791" dirty="0"/>
              <a:t>우변의 식을 계산한다</a:t>
            </a:r>
            <a:br>
              <a:rPr lang="en-US" altLang="ko-KR" sz="1791" dirty="0"/>
            </a:br>
            <a:r>
              <a:rPr lang="en-US" altLang="ko-KR" sz="1791" dirty="0">
                <a:solidFill>
                  <a:srgbClr val="FF0000"/>
                </a:solidFill>
              </a:rPr>
              <a:t>var1</a:t>
            </a:r>
            <a:r>
              <a:rPr lang="ko-KR" altLang="en-US" sz="1791" dirty="0">
                <a:solidFill>
                  <a:srgbClr val="FF0000"/>
                </a:solidFill>
              </a:rPr>
              <a:t> </a:t>
            </a:r>
            <a:r>
              <a:rPr lang="en-US" altLang="ko-KR" sz="1791" dirty="0">
                <a:solidFill>
                  <a:srgbClr val="FF0000"/>
                </a:solidFill>
              </a:rPr>
              <a:t>+</a:t>
            </a:r>
            <a:r>
              <a:rPr lang="ko-KR" altLang="en-US" sz="1791" dirty="0">
                <a:solidFill>
                  <a:srgbClr val="FF0000"/>
                </a:solidFill>
              </a:rPr>
              <a:t> </a:t>
            </a:r>
            <a:r>
              <a:rPr lang="en-US" altLang="ko-KR" sz="1791" dirty="0">
                <a:solidFill>
                  <a:srgbClr val="FF0000"/>
                </a:solidFill>
              </a:rPr>
              <a:t>200</a:t>
            </a:r>
            <a:r>
              <a:rPr lang="ko-KR" altLang="en-US" sz="1791" dirty="0">
                <a:solidFill>
                  <a:srgbClr val="FF0000"/>
                </a:solidFill>
              </a:rPr>
              <a:t> 계산</a:t>
            </a:r>
            <a:r>
              <a:rPr lang="ko-KR" altLang="en-US" sz="1791" dirty="0"/>
              <a:t> </a:t>
            </a:r>
            <a:r>
              <a:rPr lang="en-US" altLang="ko-KR" sz="1791" dirty="0"/>
              <a:t>(300)</a:t>
            </a:r>
          </a:p>
          <a:p>
            <a:pPr marL="341254" indent="-341254">
              <a:lnSpc>
                <a:spcPct val="150000"/>
              </a:lnSpc>
              <a:buAutoNum type="arabicPeriod"/>
            </a:pPr>
            <a:r>
              <a:rPr lang="ko-KR" altLang="en-US" sz="1791" dirty="0"/>
              <a:t>계산 결과를 좌변의 변수에 할당한다</a:t>
            </a:r>
            <a:br>
              <a:rPr lang="en-US" altLang="ko-KR" sz="1791" dirty="0"/>
            </a:br>
            <a:r>
              <a:rPr lang="en-US" altLang="ko-KR" sz="1791" dirty="0">
                <a:solidFill>
                  <a:srgbClr val="FF0000"/>
                </a:solidFill>
              </a:rPr>
              <a:t>300</a:t>
            </a:r>
            <a:r>
              <a:rPr lang="ko-KR" altLang="en-US" sz="1791" dirty="0">
                <a:solidFill>
                  <a:srgbClr val="FF0000"/>
                </a:solidFill>
              </a:rPr>
              <a:t>을 </a:t>
            </a:r>
            <a:r>
              <a:rPr lang="en-US" altLang="ko-KR" sz="1791" dirty="0">
                <a:solidFill>
                  <a:srgbClr val="FF0000"/>
                </a:solidFill>
              </a:rPr>
              <a:t>var1</a:t>
            </a:r>
            <a:r>
              <a:rPr lang="ko-KR" altLang="en-US" sz="1791" dirty="0">
                <a:solidFill>
                  <a:srgbClr val="FF0000"/>
                </a:solidFill>
              </a:rPr>
              <a:t>에 할당</a:t>
            </a:r>
            <a:endParaRPr lang="en-US" altLang="ko-KR" sz="1791" dirty="0">
              <a:solidFill>
                <a:srgbClr val="FF0000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511606F-4B8E-4A80-A8F0-1E11FB8908E5}"/>
              </a:ext>
            </a:extLst>
          </p:cNvPr>
          <p:cNvSpPr/>
          <p:nvPr/>
        </p:nvSpPr>
        <p:spPr>
          <a:xfrm>
            <a:off x="1169764" y="2064782"/>
            <a:ext cx="3076878" cy="318962"/>
          </a:xfrm>
          <a:prstGeom prst="flowChartProcess">
            <a:avLst/>
          </a:prstGeom>
          <a:solidFill>
            <a:srgbClr val="4472C4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29A0894-6190-43A8-91D6-86914F5786F3}"/>
              </a:ext>
            </a:extLst>
          </p:cNvPr>
          <p:cNvSpPr/>
          <p:nvPr/>
        </p:nvSpPr>
        <p:spPr>
          <a:xfrm>
            <a:off x="4441843" y="2002737"/>
            <a:ext cx="2381411" cy="462858"/>
          </a:xfrm>
          <a:prstGeom prst="rightArrow">
            <a:avLst>
              <a:gd name="adj1" fmla="val 41927"/>
              <a:gd name="adj2" fmla="val 5335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42155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600" dirty="0">
                <a:solidFill>
                  <a:schemeClr val="bg1">
                    <a:lumMod val="50000"/>
                  </a:schemeClr>
                </a:solidFill>
              </a:rPr>
              <a:t>Part I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kumimoji="1" lang="en-US" altLang="ko-KR" sz="44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프로그래밍 개발 환경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72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311" y="1964543"/>
            <a:ext cx="3514344" cy="174587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width = 10</a:t>
            </a:r>
          </a:p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height = 20</a:t>
            </a:r>
          </a:p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area = width * height</a:t>
            </a:r>
          </a:p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</a:t>
            </a:r>
            <a:r>
              <a:rPr lang="en-US" altLang="ko-KR" sz="1791" dirty="0" err="1">
                <a:latin typeface="Consolas" panose="020B0609020204030204" pitchFamily="49" charset="0"/>
                <a:ea typeface="Malgun Gothic" panose="020B0503020000020004" pitchFamily="34" charset="-127"/>
              </a:rPr>
              <a:t>total_area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 = area 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*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5</a:t>
            </a:r>
          </a:p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&gt;&gt;&gt; print(</a:t>
            </a:r>
            <a:r>
              <a:rPr lang="en-US" altLang="ko-KR" sz="1791" dirty="0" err="1">
                <a:latin typeface="Consolas" panose="020B0609020204030204" pitchFamily="49" charset="0"/>
                <a:ea typeface="Malgun Gothic" panose="020B0503020000020004" pitchFamily="34" charset="-127"/>
              </a:rPr>
              <a:t>total_area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)</a:t>
            </a:r>
          </a:p>
          <a:p>
            <a:pPr lvl="0"/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</a:rPr>
              <a:t>1000</a:t>
            </a: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변수의 사용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가로 </a:t>
            </a:r>
            <a:r>
              <a:rPr lang="en-US" altLang="ko-KR" dirty="0"/>
              <a:t>10, </a:t>
            </a:r>
            <a:r>
              <a:rPr lang="ko-KR" altLang="en-US" dirty="0"/>
              <a:t>세로 </a:t>
            </a:r>
            <a:r>
              <a:rPr lang="en-US" altLang="ko-KR" dirty="0"/>
              <a:t>20 </a:t>
            </a:r>
            <a:r>
              <a:rPr lang="ko-KR" altLang="en-US" dirty="0"/>
              <a:t>사각형이 </a:t>
            </a:r>
            <a:r>
              <a:rPr lang="en-US" altLang="ko-KR" dirty="0"/>
              <a:t>5</a:t>
            </a:r>
            <a:r>
              <a:rPr lang="ko-KR" altLang="en-US" dirty="0"/>
              <a:t>개 있다</a:t>
            </a:r>
            <a:r>
              <a:rPr lang="en-US" altLang="ko-KR" dirty="0"/>
              <a:t>. </a:t>
            </a:r>
            <a:r>
              <a:rPr lang="ko-KR" altLang="en-US" dirty="0"/>
              <a:t>전체의 넓이는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95ED1F-46FA-4925-8ADF-AFBF07E645B7}"/>
              </a:ext>
            </a:extLst>
          </p:cNvPr>
          <p:cNvSpPr/>
          <p:nvPr/>
        </p:nvSpPr>
        <p:spPr>
          <a:xfrm>
            <a:off x="1948137" y="4109610"/>
            <a:ext cx="1139703" cy="1819989"/>
          </a:xfrm>
          <a:prstGeom prst="rect">
            <a:avLst/>
          </a:prstGeom>
          <a:solidFill>
            <a:srgbClr val="ECEAEE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b="1" dirty="0">
                <a:solidFill>
                  <a:schemeClr val="accent6">
                    <a:lumMod val="50000"/>
                  </a:schemeClr>
                </a:solidFill>
              </a:rPr>
              <a:t>200</a:t>
            </a:r>
          </a:p>
          <a:p>
            <a:pPr algn="ctr"/>
            <a:r>
              <a:rPr lang="en-US" altLang="ko-KR" sz="1791" b="1" dirty="0">
                <a:solidFill>
                  <a:schemeClr val="accent6">
                    <a:lumMod val="50000"/>
                  </a:schemeClr>
                </a:solidFill>
              </a:rPr>
              <a:t>(area)</a:t>
            </a:r>
            <a:endParaRPr lang="ko-KR" altLang="en-US" sz="1791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A3482-F16B-4F8E-AD33-33AB2EC617E6}"/>
              </a:ext>
            </a:extLst>
          </p:cNvPr>
          <p:cNvSpPr txBox="1"/>
          <p:nvPr/>
        </p:nvSpPr>
        <p:spPr>
          <a:xfrm>
            <a:off x="1942109" y="3742058"/>
            <a:ext cx="1239852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10 (width)</a:t>
            </a:r>
            <a:endParaRPr lang="ko-KR" altLang="en-US" sz="179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58F8B-888E-4ED4-8D9D-DA584FBF742E}"/>
              </a:ext>
            </a:extLst>
          </p:cNvPr>
          <p:cNvSpPr txBox="1"/>
          <p:nvPr/>
        </p:nvSpPr>
        <p:spPr>
          <a:xfrm rot="5400000">
            <a:off x="2637629" y="4836531"/>
            <a:ext cx="1305259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91" dirty="0"/>
              <a:t>20 (height)</a:t>
            </a:r>
            <a:endParaRPr lang="ko-KR" altLang="en-US" sz="179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FF451-3AD5-486B-A198-7C2D5E582FC4}"/>
              </a:ext>
            </a:extLst>
          </p:cNvPr>
          <p:cNvSpPr txBox="1"/>
          <p:nvPr/>
        </p:nvSpPr>
        <p:spPr>
          <a:xfrm>
            <a:off x="3636576" y="4585574"/>
            <a:ext cx="1458406" cy="70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8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5 = </a:t>
            </a:r>
            <a:endParaRPr lang="ko-KR" altLang="en-US" sz="398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387854-9853-4A55-868B-73EA012BD4EF}"/>
              </a:ext>
            </a:extLst>
          </p:cNvPr>
          <p:cNvSpPr/>
          <p:nvPr/>
        </p:nvSpPr>
        <p:spPr>
          <a:xfrm>
            <a:off x="5238777" y="4109610"/>
            <a:ext cx="5637819" cy="1819989"/>
          </a:xfrm>
          <a:prstGeom prst="rect">
            <a:avLst/>
          </a:prstGeom>
          <a:solidFill>
            <a:srgbClr val="ECEAEE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b="1" dirty="0">
                <a:solidFill>
                  <a:schemeClr val="accent6">
                    <a:lumMod val="50000"/>
                  </a:schemeClr>
                </a:solidFill>
              </a:rPr>
              <a:t>1000</a:t>
            </a:r>
          </a:p>
          <a:p>
            <a:pPr algn="ctr"/>
            <a:r>
              <a:rPr lang="en-US" altLang="ko-KR" sz="1791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791" b="1" dirty="0" err="1">
                <a:solidFill>
                  <a:schemeClr val="accent6">
                    <a:lumMod val="50000"/>
                  </a:schemeClr>
                </a:solidFill>
              </a:rPr>
              <a:t>total_area</a:t>
            </a:r>
            <a:r>
              <a:rPr lang="en-US" altLang="ko-KR" sz="1791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1791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2AAC6C-7F48-4E63-8281-87E5BD6A387B}"/>
              </a:ext>
            </a:extLst>
          </p:cNvPr>
          <p:cNvCxnSpPr/>
          <p:nvPr/>
        </p:nvCxnSpPr>
        <p:spPr>
          <a:xfrm>
            <a:off x="6335295" y="4109610"/>
            <a:ext cx="0" cy="18199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7E25E34-5696-4BE7-855B-42E0E859A5CE}"/>
              </a:ext>
            </a:extLst>
          </p:cNvPr>
          <p:cNvCxnSpPr/>
          <p:nvPr/>
        </p:nvCxnSpPr>
        <p:spPr>
          <a:xfrm>
            <a:off x="7457668" y="4109610"/>
            <a:ext cx="0" cy="18199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2BAA2A-CA38-47AA-B306-009D3F16375F}"/>
              </a:ext>
            </a:extLst>
          </p:cNvPr>
          <p:cNvCxnSpPr/>
          <p:nvPr/>
        </p:nvCxnSpPr>
        <p:spPr>
          <a:xfrm>
            <a:off x="8666702" y="4109610"/>
            <a:ext cx="0" cy="18199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81B25E-D951-4233-AAC3-15740A8E5B66}"/>
              </a:ext>
            </a:extLst>
          </p:cNvPr>
          <p:cNvCxnSpPr/>
          <p:nvPr/>
        </p:nvCxnSpPr>
        <p:spPr>
          <a:xfrm>
            <a:off x="9806409" y="4109610"/>
            <a:ext cx="0" cy="18199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133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사용 시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할당되지 않은 변수 사용은 오류 발생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2661006" y="1822269"/>
            <a:ext cx="6811254" cy="1292131"/>
          </a:xfrm>
          <a:prstGeom prst="rect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79133" tIns="35827" rIns="179133" bIns="46575" numCol="1" rtlCol="0" anchor="t" anchorCtr="0" compatLnSpc="1">
            <a:prstTxWarp prst="textNoShape">
              <a:avLst/>
            </a:prstTxWarp>
          </a:bodyPr>
          <a:lstStyle/>
          <a:p>
            <a:pPr lvl="0" eaLnBrk="0" latinLnBrk="0" hangingPunct="0"/>
            <a:r>
              <a:rPr lang="ko-KR" altLang="en-US" sz="1791" dirty="0">
                <a:latin typeface="+mj-ea"/>
                <a:ea typeface="+mj-ea"/>
              </a:rPr>
              <a:t>다음 명령문을 직접 실행시켜본 후 결과를 비교</a:t>
            </a:r>
            <a:endParaRPr lang="en-US" altLang="ko-KR" sz="1791" dirty="0">
              <a:latin typeface="+mj-ea"/>
              <a:ea typeface="+mj-ea"/>
            </a:endParaRPr>
          </a:p>
          <a:p>
            <a:pPr lvl="0" eaLnBrk="0" latinLnBrk="0" hangingPunct="0"/>
            <a:endParaRPr lang="en-US" altLang="ko-KR" sz="179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27503" indent="-227503" eaLnBrk="0" hangingPunct="0">
              <a:buAutoNum type="arabicParenR"/>
            </a:pP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number</a:t>
            </a:r>
          </a:p>
          <a:p>
            <a:pPr marL="227503" indent="-227503" eaLnBrk="0" hangingPunct="0">
              <a:buAutoNum type="arabicParenR"/>
            </a:pP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number = 5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61006" y="3198946"/>
            <a:ext cx="6811254" cy="2751362"/>
            <a:chOff x="654803" y="3358095"/>
            <a:chExt cx="6844227" cy="2764681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654803" y="3358095"/>
              <a:ext cx="6844227" cy="2764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89566" tIns="46575" rIns="89566" bIns="46575" numCol="1" rtlCol="0" anchor="ctr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r>
                <a:rPr lang="en-US" altLang="ko-KR" sz="1791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</a:t>
              </a:r>
              <a:r>
                <a:rPr lang="en-US" altLang="ko-KR" sz="1791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number</a:t>
              </a:r>
            </a:p>
            <a:p>
              <a:r>
                <a:rPr lang="en-US" altLang="ko-KR" sz="1791" dirty="0" err="1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Traceback</a:t>
              </a:r>
              <a:r>
                <a:rPr lang="en-US" altLang="ko-KR" sz="1791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(most recent call last):</a:t>
              </a:r>
            </a:p>
            <a:p>
              <a:r>
                <a:rPr lang="en-US" altLang="ko-KR" sz="1791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 File "&lt;pyshell#0&gt;", line 1, in &lt;module&gt; </a:t>
              </a:r>
            </a:p>
            <a:p>
              <a:r>
                <a:rPr lang="en-US" altLang="ko-KR" sz="1791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   number</a:t>
              </a:r>
            </a:p>
            <a:p>
              <a:r>
                <a:rPr lang="en-US" altLang="ko-KR" sz="1791" dirty="0" err="1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NameError</a:t>
              </a:r>
              <a:r>
                <a:rPr lang="en-US" altLang="ko-KR" sz="1791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: name 'number' is not defined</a:t>
              </a:r>
            </a:p>
            <a:p>
              <a:pPr eaLnBrk="0" latinLnBrk="0" hangingPunct="0"/>
              <a:r>
                <a:rPr lang="en-US" altLang="ko-KR" sz="1791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number = 5</a:t>
              </a:r>
            </a:p>
            <a:p>
              <a:pPr eaLnBrk="0" latinLnBrk="0" hangingPunct="0"/>
              <a:r>
                <a:rPr lang="en-US" altLang="ko-KR" sz="1791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</a:t>
              </a:r>
              <a:r>
                <a:rPr lang="en-US" altLang="ko-KR" sz="1791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number</a:t>
              </a:r>
            </a:p>
            <a:p>
              <a:pPr eaLnBrk="0" latinLnBrk="0" hangingPunct="0"/>
              <a:r>
                <a:rPr lang="en-US" altLang="ko-KR" sz="1791" dirty="0">
                  <a:solidFill>
                    <a:srgbClr val="0070C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5</a:t>
              </a:r>
            </a:p>
            <a:p>
              <a:pPr eaLnBrk="0" latinLnBrk="0" hangingPunct="0"/>
              <a:r>
                <a:rPr lang="en-US" altLang="ko-KR" sz="1791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3120" y="3358095"/>
              <a:ext cx="4133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b="1" dirty="0">
                  <a:solidFill>
                    <a:srgbClr val="21439B"/>
                  </a:solidFill>
                  <a:latin typeface="+mj-ea"/>
                  <a:ea typeface="+mj-ea"/>
                  <a:cs typeface="Arial" panose="020B0604020202020204" pitchFamily="34" charset="0"/>
                </a:rPr>
                <a:t># </a:t>
              </a:r>
              <a:r>
                <a:rPr lang="ko-KR" altLang="en-US" sz="1791" b="1" dirty="0">
                  <a:solidFill>
                    <a:srgbClr val="21439B"/>
                  </a:solidFill>
                  <a:latin typeface="+mj-ea"/>
                  <a:ea typeface="+mj-ea"/>
                  <a:cs typeface="Arial" panose="020B0604020202020204" pitchFamily="34" charset="0"/>
                </a:rPr>
                <a:t>변수에 값을 할당하지 않고 사용</a:t>
              </a:r>
              <a:endParaRPr lang="ko-KR" altLang="en-US" sz="1791" b="1" dirty="0">
                <a:solidFill>
                  <a:srgbClr val="21439B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2661006" y="3315250"/>
            <a:ext cx="1471887" cy="312811"/>
          </a:xfrm>
          <a:prstGeom prst="roundRect">
            <a:avLst>
              <a:gd name="adj" fmla="val 42544"/>
            </a:avLst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cxnSp>
        <p:nvCxnSpPr>
          <p:cNvPr id="13" name="직선 화살표 연결선 12"/>
          <p:cNvCxnSpPr>
            <a:stCxn id="8" idx="1"/>
            <a:endCxn id="11" idx="3"/>
          </p:cNvCxnSpPr>
          <p:nvPr/>
        </p:nvCxnSpPr>
        <p:spPr>
          <a:xfrm flipH="1">
            <a:off x="4132893" y="3382722"/>
            <a:ext cx="208297" cy="8893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41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 이름 짓기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/>
              <a:t> </a:t>
            </a:r>
            <a:r>
              <a:rPr lang="ko-KR" altLang="en-US" sz="2000" b="1" dirty="0">
                <a:solidFill>
                  <a:srgbClr val="C00000"/>
                </a:solidFill>
              </a:rPr>
              <a:t>의미 있는</a:t>
            </a:r>
            <a:r>
              <a:rPr lang="ko-KR" altLang="en-US" sz="2000" dirty="0"/>
              <a:t> 이름을 사용</a:t>
            </a:r>
            <a:endParaRPr lang="en-US" altLang="ko-KR" sz="2000" dirty="0"/>
          </a:p>
          <a:p>
            <a:pPr>
              <a:lnSpc>
                <a:spcPct val="140000"/>
              </a:lnSpc>
            </a:pPr>
            <a:r>
              <a:rPr lang="en-US" altLang="ko-KR" sz="2000" dirty="0"/>
              <a:t> </a:t>
            </a:r>
            <a:r>
              <a:rPr lang="ko-KR" altLang="en-US" sz="2000" b="1" dirty="0">
                <a:solidFill>
                  <a:srgbClr val="C00000"/>
                </a:solidFill>
              </a:rPr>
              <a:t>소문자와 대문자는 서로 다르게</a:t>
            </a:r>
            <a:r>
              <a:rPr lang="ko-KR" altLang="en-US" sz="2000" dirty="0"/>
              <a:t> 취급</a:t>
            </a:r>
            <a:endParaRPr lang="en-US" altLang="ko-KR" sz="2000" dirty="0"/>
          </a:p>
          <a:p>
            <a:pPr>
              <a:lnSpc>
                <a:spcPct val="14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변수의 이름은 </a:t>
            </a:r>
            <a:r>
              <a:rPr lang="ko-KR" altLang="en-US" sz="2000" b="1" dirty="0">
                <a:solidFill>
                  <a:srgbClr val="C00000"/>
                </a:solidFill>
              </a:rPr>
              <a:t>영문자</a:t>
            </a:r>
            <a:r>
              <a:rPr lang="en-US" altLang="ko-KR" sz="2000" b="1" dirty="0">
                <a:solidFill>
                  <a:srgbClr val="C00000"/>
                </a:solidFill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</a:rPr>
              <a:t>숫자</a:t>
            </a:r>
            <a:r>
              <a:rPr lang="en-US" altLang="ko-KR" sz="2000" b="1" dirty="0">
                <a:solidFill>
                  <a:srgbClr val="C00000"/>
                </a:solidFill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</a:rPr>
              <a:t>밑줄</a:t>
            </a:r>
            <a:r>
              <a:rPr lang="en-US" altLang="ko-KR" sz="2000" b="1" dirty="0">
                <a:solidFill>
                  <a:srgbClr val="C00000"/>
                </a:solidFill>
              </a:rPr>
              <a:t>(_)</a:t>
            </a:r>
            <a:r>
              <a:rPr lang="ko-KR" altLang="en-US" sz="2000" dirty="0"/>
              <a:t>로 이루어질 수 있음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숫자로 시작하는 이름은 불가능</a:t>
            </a:r>
            <a:endParaRPr lang="en-US" altLang="ko-KR" sz="1800" dirty="0"/>
          </a:p>
          <a:p>
            <a:pPr>
              <a:lnSpc>
                <a:spcPct val="14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변수의 이름 중간에 </a:t>
            </a:r>
            <a:r>
              <a:rPr lang="ko-KR" altLang="en-US" sz="2000" b="1" dirty="0">
                <a:solidFill>
                  <a:srgbClr val="C00000"/>
                </a:solidFill>
              </a:rPr>
              <a:t>공백이 들어가면 안 됨</a:t>
            </a:r>
            <a:endParaRPr lang="en-US" altLang="ko-KR" sz="2000" b="1" dirty="0"/>
          </a:p>
          <a:p>
            <a:pPr>
              <a:lnSpc>
                <a:spcPct val="140000"/>
              </a:lnSpc>
            </a:pPr>
            <a:r>
              <a:rPr lang="en-US" altLang="ko-KR" sz="2000" dirty="0"/>
              <a:t> Python</a:t>
            </a:r>
            <a:r>
              <a:rPr lang="ko-KR" altLang="en-US" sz="2000" dirty="0"/>
              <a:t>의 주요 </a:t>
            </a:r>
            <a:r>
              <a:rPr lang="ko-KR" altLang="en-US" sz="2000" dirty="0" err="1"/>
              <a:t>예약어는</a:t>
            </a:r>
            <a:r>
              <a:rPr lang="ko-KR" altLang="en-US" sz="2000" dirty="0"/>
              <a:t> 변수 이름으로 사용 불가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en-US" altLang="ko-KR" sz="1400" dirty="0"/>
              <a:t>keyword</a:t>
            </a:r>
            <a:r>
              <a:rPr lang="ko-KR" altLang="en-US" sz="1400" dirty="0"/>
              <a:t>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하여 </a:t>
            </a:r>
            <a:r>
              <a:rPr lang="en-US" altLang="ko-KR" sz="1400" dirty="0" err="1"/>
              <a:t>kwlist</a:t>
            </a:r>
            <a:r>
              <a:rPr lang="en-US" altLang="ko-KR" sz="1400" dirty="0"/>
              <a:t> </a:t>
            </a:r>
            <a:r>
              <a:rPr lang="ko-KR" altLang="en-US" sz="1400" dirty="0"/>
              <a:t>명령어를 통해 </a:t>
            </a:r>
            <a:r>
              <a:rPr lang="ko-KR" altLang="en-US" sz="1400" dirty="0" err="1"/>
              <a:t>예약어</a:t>
            </a:r>
            <a:r>
              <a:rPr lang="ko-KR" altLang="en-US" sz="1400" dirty="0"/>
              <a:t> 확인 가능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89290" y="4509120"/>
            <a:ext cx="10801200" cy="1944216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5827" tIns="0" rIns="35827" bIns="0" numCol="1" rtlCol="0" anchor="ctr" anchorCtr="0" compatLnSpc="1">
            <a:prstTxWarp prst="textNoShape">
              <a:avLst/>
            </a:prstTxWarp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400" kern="0" spc="-30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keyword</a:t>
            </a: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keyword.kwlist</a:t>
            </a:r>
            <a:endParaRPr lang="en-US" altLang="ko-KR" sz="14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['False', 'None', 'True', 'and', 'as', 'assert', 'async', 'await', 'break', 'class', 'continue', 'def', 'del', '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elif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', 'else', 'except', 'finally', 'for', 'from', 'global', 'if', 'import', 'in', 'is', 'lambda', 'nonlocal', 'not', 'or', 'pass', 'raise', 'return', 'try', 'while', 'with', 'yield']</a:t>
            </a: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03581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사용 가능한 변수 이름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246" y="1461757"/>
            <a:ext cx="8789794" cy="1870577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sum 				# 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영문 알파벳 문자로 시작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_count 				# 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밑줄 문자로 시작할 수 있다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99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number_of_pictures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		# 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중간에 밑줄 문자를 넣을 수 있다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King3 				# 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맨 처음이 아니라면 숫자도 넣을 수 있다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  <a:endParaRPr lang="it-IT" altLang="ko-KR" sz="199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ED83F-9184-474D-92B4-9F1DFCBA5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5" r="11312"/>
          <a:stretch/>
        </p:blipFill>
        <p:spPr>
          <a:xfrm>
            <a:off x="2802602" y="3647343"/>
            <a:ext cx="6831959" cy="2757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ED83F-9184-474D-92B4-9F1DFCBA5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86895"/>
          <a:stretch/>
        </p:blipFill>
        <p:spPr>
          <a:xfrm>
            <a:off x="1170087" y="3647343"/>
            <a:ext cx="1615078" cy="27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08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잘못된 변수 이름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209" y="1556792"/>
            <a:ext cx="7321077" cy="951864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2nd_base   (X) 	  	#  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숫자로 시작할 수 없다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money#     (X)	 	#  </a:t>
            </a:r>
            <a:r>
              <a:rPr lang="en-US" altLang="ko-KR" sz="199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#</a:t>
            </a:r>
            <a:r>
              <a:rPr lang="ko-KR" altLang="en-US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과 같은 기호는 사용할 수 없다</a:t>
            </a:r>
            <a:r>
              <a:rPr lang="en-US" altLang="ko-KR" sz="199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</a:t>
            </a:r>
            <a:endParaRPr lang="it-IT" altLang="ko-KR" sz="199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209" y="3101547"/>
            <a:ext cx="7321075" cy="1838067"/>
            <a:chOff x="476546" y="3023955"/>
            <a:chExt cx="6660739" cy="18469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8B5CDD-1540-429C-BF5C-AD6A6916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32" r="22752"/>
            <a:stretch/>
          </p:blipFill>
          <p:spPr>
            <a:xfrm>
              <a:off x="2071121" y="3023955"/>
              <a:ext cx="5066164" cy="184696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48B5CDD-1540-429C-BF5C-AD6A6916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947"/>
            <a:stretch/>
          </p:blipFill>
          <p:spPr>
            <a:xfrm>
              <a:off x="476546" y="3023955"/>
              <a:ext cx="1532483" cy="1846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05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변수 이름 만들기</a:t>
            </a:r>
          </a:p>
        </p:txBody>
      </p:sp>
      <p:sp>
        <p:nvSpPr>
          <p:cNvPr id="25" name="내용 개체 틀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/>
              <a:t>변수 이름은 의미 있게 만든다</a:t>
            </a:r>
            <a:r>
              <a:rPr lang="en-US" altLang="ko-KR" dirty="0"/>
              <a:t>.</a:t>
            </a:r>
          </a:p>
          <a:p>
            <a:pPr lvl="1" algn="l"/>
            <a:r>
              <a:rPr lang="ko-KR" altLang="en-US" dirty="0"/>
              <a:t>그 변수의 역할에 맞게 이름이 만들어져야</a:t>
            </a:r>
            <a:r>
              <a:rPr lang="en-US" altLang="ko-KR" dirty="0"/>
              <a:t> </a:t>
            </a:r>
            <a:r>
              <a:rPr lang="ko-KR" altLang="en-US" dirty="0"/>
              <a:t>프로그램을 검토할 때 도움이 됨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실습 </a:t>
            </a:r>
            <a:r>
              <a:rPr lang="en-US" altLang="ko-KR" dirty="0"/>
              <a:t>A</a:t>
            </a:r>
            <a:r>
              <a:rPr lang="ko-KR" altLang="en-US" dirty="0"/>
              <a:t>와 실습 </a:t>
            </a:r>
            <a:r>
              <a:rPr lang="en-US" altLang="ko-KR" dirty="0"/>
              <a:t>B</a:t>
            </a:r>
            <a:r>
              <a:rPr lang="ko-KR" altLang="en-US" dirty="0"/>
              <a:t>의 차이를 보도록 하자</a:t>
            </a:r>
            <a:r>
              <a:rPr lang="en-US" altLang="ko-KR" dirty="0"/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1636061" y="4557392"/>
            <a:ext cx="2013639" cy="155738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79133" tIns="179133" rIns="179133" bIns="46575" numCol="1" rtlCol="0" anchor="ctr" anchorCtr="0" compatLnSpc="1">
            <a:prstTxWarp prst="textNoShape">
              <a:avLst/>
            </a:prstTxWarp>
          </a:bodyPr>
          <a:lstStyle/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a = 26</a:t>
            </a:r>
          </a:p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b = 54</a:t>
            </a:r>
          </a:p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c = 96</a:t>
            </a:r>
          </a:p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d = a + b + c</a:t>
            </a:r>
          </a:p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f = d / 3</a:t>
            </a:r>
          </a:p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print(d, f)</a:t>
            </a:r>
          </a:p>
          <a:p>
            <a:pPr lvl="0" eaLnBrk="0" latinLnBrk="0" hangingPunct="0"/>
            <a:endParaRPr lang="en-US" altLang="ko-KR" sz="995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594702" y="3016734"/>
            <a:ext cx="4970903" cy="103900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79133" tIns="179133" rIns="179133" bIns="179133" numCol="1" rtlCol="0" anchor="ctr" anchorCtr="0" compatLnSpc="1">
            <a:prstTxWarp prst="textNoShape">
              <a:avLst/>
            </a:prstTxWarp>
          </a:bodyPr>
          <a:lstStyle/>
          <a:p>
            <a:pPr eaLnBrk="0" latinLnBrk="0" hangingPunct="0"/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3</a:t>
            </a: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개의 시험 성적의 총합과 평균을 구하여라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.</a:t>
            </a:r>
          </a:p>
          <a:p>
            <a:pPr marL="170627" indent="-170627">
              <a:buFont typeface="Arial" panose="020B0604020202020204" pitchFamily="34" charset="0"/>
              <a:buChar char="•"/>
            </a:pP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수학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: 26</a:t>
            </a: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점</a:t>
            </a:r>
            <a:endParaRPr lang="en-US" altLang="ko-KR" sz="1592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ourier New" panose="02070309020205020404" pitchFamily="49" charset="0"/>
            </a:endParaRPr>
          </a:p>
          <a:p>
            <a:pPr marL="170627" indent="-170627">
              <a:buFont typeface="Arial" panose="020B0604020202020204" pitchFamily="34" charset="0"/>
              <a:buChar char="•"/>
            </a:pP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영어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: 54</a:t>
            </a: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점</a:t>
            </a:r>
            <a:endParaRPr lang="en-US" altLang="ko-KR" sz="1592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ourier New" panose="02070309020205020404" pitchFamily="49" charset="0"/>
            </a:endParaRPr>
          </a:p>
          <a:p>
            <a:pPr marL="170627" indent="-170627">
              <a:buFont typeface="Arial" panose="020B0604020202020204" pitchFamily="34" charset="0"/>
              <a:buChar char="•"/>
            </a:pP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역사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: 96</a:t>
            </a:r>
            <a:r>
              <a:rPr lang="ko-KR" altLang="en-US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점</a:t>
            </a:r>
            <a:endParaRPr lang="en-US" altLang="ko-KR" sz="1592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33673" y="4229818"/>
            <a:ext cx="1804593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92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 실습 </a:t>
            </a:r>
            <a:r>
              <a:rPr lang="en-US" altLang="ko-KR" sz="1592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592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3491" y="4254089"/>
            <a:ext cx="1933020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92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 실습 </a:t>
            </a:r>
            <a:r>
              <a:rPr lang="en-US" altLang="ko-KR" sz="1592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592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313490" y="4581128"/>
            <a:ext cx="3506282" cy="153364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79133" tIns="179133" rIns="179133" bIns="46575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math = 26</a:t>
            </a:r>
          </a:p>
          <a:p>
            <a:r>
              <a:rPr lang="en-US" altLang="ko-KR" sz="1592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english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 = 54</a:t>
            </a:r>
          </a:p>
          <a:p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history = 96</a:t>
            </a:r>
          </a:p>
          <a:p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sum = math + </a:t>
            </a:r>
            <a:r>
              <a:rPr lang="en-US" altLang="ko-KR" sz="1592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english</a:t>
            </a:r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 + history</a:t>
            </a:r>
          </a:p>
          <a:p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average = sum / 3</a:t>
            </a:r>
          </a:p>
          <a:p>
            <a:r>
              <a:rPr lang="en-US" altLang="ko-KR" sz="1592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print(sum, average)</a:t>
            </a:r>
          </a:p>
          <a:p>
            <a:pPr lvl="0" eaLnBrk="0" latinLnBrk="0" hangingPunct="0"/>
            <a:endParaRPr lang="en-US" altLang="ko-KR" sz="995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66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221418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자료형 </a:t>
            </a:r>
            <a:r>
              <a:rPr lang="en-US" altLang="ko-KR" dirty="0"/>
              <a:t>(Data Types)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가지 기본 자료형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724881B-CF15-47D5-A86E-3F48B7A36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97885"/>
              </p:ext>
            </p:extLst>
          </p:nvPr>
        </p:nvGraphicFramePr>
        <p:xfrm>
          <a:off x="810047" y="1836325"/>
          <a:ext cx="9799055" cy="3306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98">
                  <a:extLst>
                    <a:ext uri="{9D8B030D-6E8A-4147-A177-3AD203B41FA5}">
                      <a16:colId xmlns:a16="http://schemas.microsoft.com/office/drawing/2014/main" val="2356690868"/>
                    </a:ext>
                  </a:extLst>
                </a:gridCol>
                <a:gridCol w="1329467">
                  <a:extLst>
                    <a:ext uri="{9D8B030D-6E8A-4147-A177-3AD203B41FA5}">
                      <a16:colId xmlns:a16="http://schemas.microsoft.com/office/drawing/2014/main" val="392606302"/>
                    </a:ext>
                  </a:extLst>
                </a:gridCol>
                <a:gridCol w="2357452">
                  <a:extLst>
                    <a:ext uri="{9D8B030D-6E8A-4147-A177-3AD203B41FA5}">
                      <a16:colId xmlns:a16="http://schemas.microsoft.com/office/drawing/2014/main" val="771823716"/>
                    </a:ext>
                  </a:extLst>
                </a:gridCol>
                <a:gridCol w="4714638">
                  <a:extLst>
                    <a:ext uri="{9D8B030D-6E8A-4147-A177-3AD203B41FA5}">
                      <a16:colId xmlns:a16="http://schemas.microsoft.com/office/drawing/2014/main" val="4120320285"/>
                    </a:ext>
                  </a:extLst>
                </a:gridCol>
              </a:tblGrid>
              <a:tr h="33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 류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 료 형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151995856"/>
                  </a:ext>
                </a:extLst>
              </a:tr>
              <a:tr h="3306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수치 자료형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정수 </a:t>
                      </a:r>
                      <a:r>
                        <a:rPr lang="en-US" altLang="ko-KR" sz="1400" dirty="0"/>
                        <a:t>(int)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7, 123, -256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549249719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실수 </a:t>
                      </a:r>
                      <a:r>
                        <a:rPr lang="en-US" altLang="ko-KR" sz="1400" dirty="0"/>
                        <a:t>(float)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3.14, -1.2345, -3.4e5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077678794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B050"/>
                          </a:solidFill>
                        </a:rPr>
                        <a:t>복소수 </a:t>
                      </a:r>
                      <a:r>
                        <a:rPr lang="en-US" altLang="ko-KR" sz="1400" dirty="0">
                          <a:solidFill>
                            <a:srgbClr val="00B050"/>
                          </a:solidFill>
                        </a:rPr>
                        <a:t>(complex)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</a:rPr>
                        <a:t>2.5+3.2j, 1+2j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16601607"/>
                  </a:ext>
                </a:extLst>
              </a:tr>
              <a:tr h="33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논리 자료형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논리값 </a:t>
                      </a:r>
                      <a:r>
                        <a:rPr lang="en-US" altLang="ko-KR" sz="1400" dirty="0"/>
                        <a:t>(Bool)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True, False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571760205"/>
                  </a:ext>
                </a:extLst>
              </a:tr>
              <a:tr h="33066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군집 자료형</a:t>
                      </a:r>
                      <a:endParaRPr lang="en-US" altLang="ko-KR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나열형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(sequence)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(str) 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'hello Python', "</a:t>
                      </a:r>
                      <a:r>
                        <a:rPr lang="ko-KR" altLang="en-US" sz="1400" dirty="0"/>
                        <a:t>안녕</a:t>
                      </a:r>
                      <a:r>
                        <a:rPr lang="en-US" altLang="ko-KR" sz="1400" dirty="0"/>
                        <a:t>?"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464585865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</a:rPr>
                        <a:t>리스트 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</a:rPr>
                        <a:t>(list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400" baseline="30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[1,2,3,4], ['red','green',5]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2433743538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튜플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(tuple)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(1,2,3,4), ('</a:t>
                      </a:r>
                      <a:r>
                        <a:rPr lang="en-US" altLang="ko-KR" sz="1400" dirty="0" err="1"/>
                        <a:t>r','g','b</a:t>
                      </a:r>
                      <a:r>
                        <a:rPr lang="en-US" altLang="ko-KR" sz="1400" dirty="0"/>
                        <a:t>')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685522841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rgbClr val="FF0000"/>
                          </a:solidFill>
                        </a:rPr>
                        <a:t>집합 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</a:rPr>
                        <a:t>(set)*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{1,2,3}, {'</a:t>
                      </a:r>
                      <a:r>
                        <a:rPr lang="en-US" altLang="ko-KR" sz="1400" dirty="0" err="1"/>
                        <a:t>red','green','blue</a:t>
                      </a:r>
                      <a:r>
                        <a:rPr lang="en-US" altLang="ko-KR" sz="1400" dirty="0"/>
                        <a:t>'}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673484856"/>
                  </a:ext>
                </a:extLst>
              </a:tr>
              <a:tr h="3306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</a:rPr>
                        <a:t>dict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400" baseline="30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{1:'mon',2:'yue'}, {'python':100,'math':70}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35711720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C244E7-9DE4-417E-BEAF-F0CDD4414390}"/>
              </a:ext>
            </a:extLst>
          </p:cNvPr>
          <p:cNvSpPr txBox="1">
            <a:spLocks/>
          </p:cNvSpPr>
          <p:nvPr/>
        </p:nvSpPr>
        <p:spPr>
          <a:xfrm>
            <a:off x="738039" y="5765697"/>
            <a:ext cx="10966603" cy="881106"/>
          </a:xfrm>
          <a:prstGeom prst="rect">
            <a:avLst/>
          </a:prstGeom>
        </p:spPr>
        <p:txBody>
          <a:bodyPr vert="horz" lIns="90999" tIns="45500" rIns="90999" bIns="45500" rtlCol="0">
            <a:normAutofit/>
          </a:bodyPr>
          <a:lstStyle>
            <a:lvl1pPr marL="354013" indent="-354013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19138" indent="-2714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89013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588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6144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990" dirty="0"/>
              <a:t>데이터 프로그래밍 등을 위한 라이브러리 자료형 </a:t>
            </a:r>
            <a:r>
              <a:rPr lang="en-US" altLang="ko-KR" sz="1990" dirty="0"/>
              <a:t>(</a:t>
            </a:r>
            <a:r>
              <a:rPr lang="en-US" altLang="ko-KR" sz="1990" dirty="0" err="1"/>
              <a:t>numpy</a:t>
            </a:r>
            <a:r>
              <a:rPr lang="en-US" altLang="ko-KR" sz="1990" dirty="0"/>
              <a:t>, pandas</a:t>
            </a:r>
            <a:r>
              <a:rPr lang="ko-KR" altLang="en-US" sz="1990" dirty="0"/>
              <a:t> 등</a:t>
            </a:r>
            <a:r>
              <a:rPr lang="en-US" altLang="ko-KR" sz="199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791" dirty="0" err="1"/>
              <a:t>ndarray</a:t>
            </a:r>
            <a:r>
              <a:rPr lang="en-US" altLang="ko-KR" sz="1791" dirty="0"/>
              <a:t>,</a:t>
            </a:r>
            <a:r>
              <a:rPr lang="ko-KR" altLang="en-US" sz="1791" dirty="0"/>
              <a:t> </a:t>
            </a:r>
            <a:r>
              <a:rPr lang="en-US" altLang="ko-KR" sz="1791" dirty="0"/>
              <a:t>Series,</a:t>
            </a:r>
            <a:r>
              <a:rPr lang="ko-KR" altLang="en-US" sz="1791" dirty="0"/>
              <a:t> </a:t>
            </a:r>
            <a:r>
              <a:rPr lang="en-US" altLang="ko-KR" sz="1791" dirty="0" err="1"/>
              <a:t>DataFrame</a:t>
            </a:r>
            <a:r>
              <a:rPr lang="ko-KR" altLang="en-US" sz="1791" dirty="0"/>
              <a:t> 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F20CC-DEBE-4876-90A5-87620194B36C}"/>
              </a:ext>
            </a:extLst>
          </p:cNvPr>
          <p:cNvSpPr txBox="1"/>
          <p:nvPr/>
        </p:nvSpPr>
        <p:spPr>
          <a:xfrm>
            <a:off x="810047" y="5301208"/>
            <a:ext cx="8327681" cy="30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93" b="1" dirty="0">
                <a:solidFill>
                  <a:srgbClr val="FF0000"/>
                </a:solidFill>
                <a:latin typeface="+mn-ea"/>
              </a:rPr>
              <a:t>* : mutable </a:t>
            </a:r>
            <a:r>
              <a:rPr lang="ko-KR" altLang="en-US" sz="1393" b="1" dirty="0">
                <a:solidFill>
                  <a:srgbClr val="FF0000"/>
                </a:solidFill>
                <a:latin typeface="+mn-ea"/>
              </a:rPr>
              <a:t>자료형</a:t>
            </a:r>
            <a:r>
              <a:rPr lang="en-US" altLang="ko-KR" sz="1393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393" b="1" dirty="0">
                <a:solidFill>
                  <a:srgbClr val="FF0000"/>
                </a:solidFill>
                <a:latin typeface="+mn-ea"/>
              </a:rPr>
              <a:t>데이터 내부의 값을 변경할 수 있는 형태의 자료형 </a:t>
            </a:r>
            <a:r>
              <a:rPr lang="en-US" altLang="ko-KR" sz="1393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393" b="1" dirty="0">
                <a:solidFill>
                  <a:srgbClr val="FF0000"/>
                </a:solidFill>
                <a:latin typeface="+mn-ea"/>
              </a:rPr>
              <a:t>나머지는 </a:t>
            </a:r>
            <a:r>
              <a:rPr lang="en-US" altLang="ko-KR" sz="1393" b="1" dirty="0">
                <a:solidFill>
                  <a:srgbClr val="FF0000"/>
                </a:solidFill>
                <a:latin typeface="+mn-ea"/>
              </a:rPr>
              <a:t>immutable </a:t>
            </a:r>
            <a:r>
              <a:rPr lang="ko-KR" altLang="en-US" sz="1393" b="1" dirty="0">
                <a:solidFill>
                  <a:srgbClr val="FF0000"/>
                </a:solidFill>
                <a:latin typeface="+mn-ea"/>
              </a:rPr>
              <a:t>자료형</a:t>
            </a:r>
            <a:r>
              <a:rPr lang="en-US" altLang="ko-KR" sz="1393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393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0368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자료의 종류</a:t>
            </a:r>
            <a:r>
              <a:rPr lang="en-US" altLang="ko-KR" dirty="0"/>
              <a:t>(</a:t>
            </a:r>
            <a:r>
              <a:rPr lang="ko-KR" altLang="en-US" dirty="0" err="1"/>
              <a:t>자료형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변수에 어떤 종류의 자료라도 담을 수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변수의 </a:t>
            </a:r>
            <a:r>
              <a:rPr lang="ko-KR" altLang="en-US" b="1" dirty="0" err="1">
                <a:solidFill>
                  <a:srgbClr val="C00000"/>
                </a:solidFill>
              </a:rPr>
              <a:t>자료형은</a:t>
            </a:r>
            <a:r>
              <a:rPr lang="ko-KR" altLang="en-US" b="1" dirty="0">
                <a:solidFill>
                  <a:srgbClr val="C00000"/>
                </a:solidFill>
              </a:rPr>
              <a:t> 담는 자료의 종류에 따라 결정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변수의 </a:t>
            </a:r>
            <a:r>
              <a:rPr lang="ko-KR" altLang="en-US" b="1" dirty="0" err="1">
                <a:solidFill>
                  <a:srgbClr val="C00000"/>
                </a:solidFill>
              </a:rPr>
              <a:t>자료형은</a:t>
            </a:r>
            <a:r>
              <a:rPr lang="ko-KR" altLang="en-US" b="1" dirty="0">
                <a:solidFill>
                  <a:srgbClr val="C00000"/>
                </a:solidFill>
              </a:rPr>
              <a:t> 값을 넣는 순간마다 변경</a:t>
            </a:r>
            <a:r>
              <a:rPr lang="ko-KR" altLang="en-US" dirty="0"/>
              <a:t>될 수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type() </a:t>
            </a:r>
            <a:r>
              <a:rPr lang="ko-KR" altLang="en-US" b="1" dirty="0">
                <a:solidFill>
                  <a:srgbClr val="C00000"/>
                </a:solidFill>
              </a:rPr>
              <a:t>함수</a:t>
            </a:r>
            <a:r>
              <a:rPr lang="ko-KR" altLang="en-US" dirty="0"/>
              <a:t>는 변수의 </a:t>
            </a:r>
            <a:r>
              <a:rPr lang="ko-KR" altLang="en-US" dirty="0" err="1"/>
              <a:t>자료형을</a:t>
            </a:r>
            <a:r>
              <a:rPr lang="ko-KR" altLang="en-US" dirty="0"/>
              <a:t> 확인하는 함수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5A84E-62F7-5847-A30D-31A0E57C4763}"/>
              </a:ext>
            </a:extLst>
          </p:cNvPr>
          <p:cNvSpPr txBox="1"/>
          <p:nvPr/>
        </p:nvSpPr>
        <p:spPr>
          <a:xfrm>
            <a:off x="967701" y="3487082"/>
            <a:ext cx="1318021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791" dirty="0" err="1">
                <a:latin typeface="+mj-ea"/>
                <a:ea typeface="+mj-ea"/>
              </a:rPr>
              <a:t>boolVar</a:t>
            </a:r>
            <a:endParaRPr kumimoji="1" lang="en-US" altLang="x-none" sz="1791" dirty="0">
              <a:latin typeface="+mj-ea"/>
              <a:ea typeface="+mj-ea"/>
            </a:endParaRPr>
          </a:p>
          <a:p>
            <a:r>
              <a:rPr kumimoji="1" lang="x-none" altLang="en-US" sz="1393" dirty="0">
                <a:latin typeface="+mj-ea"/>
                <a:ea typeface="+mj-ea"/>
              </a:rPr>
              <a:t>불리</a:t>
            </a:r>
            <a:r>
              <a:rPr kumimoji="1" lang="ko-KR" altLang="en-US" sz="1393" dirty="0">
                <a:latin typeface="+mj-ea"/>
                <a:ea typeface="+mj-ea"/>
              </a:rPr>
              <a:t>언</a:t>
            </a:r>
            <a:r>
              <a:rPr kumimoji="1" lang="x-none" altLang="en-US" sz="1393" dirty="0">
                <a:latin typeface="+mj-ea"/>
                <a:ea typeface="+mj-ea"/>
              </a:rPr>
              <a:t>형</a:t>
            </a:r>
            <a:r>
              <a:rPr kumimoji="1" lang="ko-KR" altLang="en-US" sz="1393" dirty="0">
                <a:latin typeface="+mj-ea"/>
                <a:ea typeface="+mj-ea"/>
              </a:rPr>
              <a:t> 변수</a:t>
            </a:r>
            <a:endParaRPr kumimoji="1" lang="x-none" altLang="en-US" sz="1393" dirty="0">
              <a:latin typeface="+mj-ea"/>
              <a:ea typeface="+mj-ea"/>
            </a:endParaRPr>
          </a:p>
        </p:txBody>
      </p:sp>
      <p:pic>
        <p:nvPicPr>
          <p:cNvPr id="5" name="그림 4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6D4BC8D2-2A2D-6649-925F-0A2A2A9731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7" y="1844824"/>
            <a:ext cx="7631297" cy="1665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27AD-7061-2848-86F4-F218CC6AFE5D}"/>
              </a:ext>
            </a:extLst>
          </p:cNvPr>
          <p:cNvSpPr txBox="1"/>
          <p:nvPr/>
        </p:nvSpPr>
        <p:spPr>
          <a:xfrm>
            <a:off x="2912194" y="3487082"/>
            <a:ext cx="1139349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791" dirty="0" err="1">
                <a:latin typeface="+mj-ea"/>
                <a:ea typeface="+mj-ea"/>
              </a:rPr>
              <a:t>intVar</a:t>
            </a:r>
            <a:endParaRPr kumimoji="1" lang="en-US" altLang="x-none" sz="1791" dirty="0">
              <a:latin typeface="+mj-ea"/>
              <a:ea typeface="+mj-ea"/>
            </a:endParaRPr>
          </a:p>
          <a:p>
            <a:r>
              <a:rPr kumimoji="1" lang="ko-KR" altLang="en-US" sz="1393" dirty="0">
                <a:latin typeface="+mj-ea"/>
                <a:ea typeface="+mj-ea"/>
              </a:rPr>
              <a:t>정수</a:t>
            </a:r>
            <a:r>
              <a:rPr kumimoji="1" lang="x-none" altLang="en-US" sz="1393" dirty="0">
                <a:latin typeface="+mj-ea"/>
                <a:ea typeface="+mj-ea"/>
              </a:rPr>
              <a:t>형</a:t>
            </a:r>
            <a:r>
              <a:rPr kumimoji="1" lang="ko-KR" altLang="en-US" sz="1393" dirty="0">
                <a:latin typeface="+mj-ea"/>
                <a:ea typeface="+mj-ea"/>
              </a:rPr>
              <a:t> 변수</a:t>
            </a:r>
            <a:endParaRPr kumimoji="1" lang="x-none" altLang="en-US" sz="1393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F612-3C91-064F-97F4-07D12774C6BC}"/>
              </a:ext>
            </a:extLst>
          </p:cNvPr>
          <p:cNvSpPr txBox="1"/>
          <p:nvPr/>
        </p:nvSpPr>
        <p:spPr>
          <a:xfrm>
            <a:off x="4948483" y="3487082"/>
            <a:ext cx="1139349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791" dirty="0" err="1">
                <a:latin typeface="+mj-ea"/>
                <a:ea typeface="+mj-ea"/>
              </a:rPr>
              <a:t>floatVar</a:t>
            </a:r>
            <a:endParaRPr kumimoji="1" lang="en-US" altLang="x-none" sz="1791" dirty="0">
              <a:latin typeface="+mj-ea"/>
              <a:ea typeface="+mj-ea"/>
            </a:endParaRPr>
          </a:p>
          <a:p>
            <a:r>
              <a:rPr kumimoji="1" lang="ko-KR" altLang="en-US" sz="1393" dirty="0">
                <a:latin typeface="+mj-ea"/>
                <a:ea typeface="+mj-ea"/>
              </a:rPr>
              <a:t>실수</a:t>
            </a:r>
            <a:r>
              <a:rPr kumimoji="1" lang="x-none" altLang="en-US" sz="1393" dirty="0">
                <a:latin typeface="+mj-ea"/>
                <a:ea typeface="+mj-ea"/>
              </a:rPr>
              <a:t>형</a:t>
            </a:r>
            <a:r>
              <a:rPr kumimoji="1" lang="ko-KR" altLang="en-US" sz="1393" dirty="0">
                <a:latin typeface="+mj-ea"/>
                <a:ea typeface="+mj-ea"/>
              </a:rPr>
              <a:t> 변수</a:t>
            </a:r>
            <a:endParaRPr kumimoji="1" lang="x-none" altLang="en-US" sz="1393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B7BCA-E3F5-B94D-ADD8-D6B08C8A8E25}"/>
              </a:ext>
            </a:extLst>
          </p:cNvPr>
          <p:cNvSpPr txBox="1"/>
          <p:nvPr/>
        </p:nvSpPr>
        <p:spPr>
          <a:xfrm>
            <a:off x="7130646" y="3487082"/>
            <a:ext cx="1139349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791" dirty="0" err="1">
                <a:latin typeface="+mj-ea"/>
                <a:ea typeface="+mj-ea"/>
              </a:rPr>
              <a:t>strVar</a:t>
            </a:r>
            <a:endParaRPr kumimoji="1" lang="en-US" altLang="x-none" sz="1791" dirty="0">
              <a:latin typeface="+mj-ea"/>
              <a:ea typeface="+mj-ea"/>
            </a:endParaRPr>
          </a:p>
          <a:p>
            <a:r>
              <a:rPr kumimoji="1" lang="ko-KR" altLang="en-US" sz="1393" dirty="0">
                <a:latin typeface="+mj-ea"/>
                <a:ea typeface="+mj-ea"/>
              </a:rPr>
              <a:t>문자</a:t>
            </a:r>
            <a:r>
              <a:rPr kumimoji="1" lang="x-none" altLang="en-US" sz="1393" dirty="0">
                <a:latin typeface="+mj-ea"/>
                <a:ea typeface="+mj-ea"/>
              </a:rPr>
              <a:t>열</a:t>
            </a:r>
            <a:r>
              <a:rPr kumimoji="1" lang="ko-KR" altLang="en-US" sz="1393" dirty="0">
                <a:latin typeface="+mj-ea"/>
                <a:ea typeface="+mj-ea"/>
              </a:rPr>
              <a:t> 변수</a:t>
            </a:r>
            <a:endParaRPr kumimoji="1" lang="x-none" altLang="en-US" sz="1393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293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정수형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소수점이 없는 데이터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100, -123, 0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309656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en-US" altLang="ko-KR" dirty="0"/>
              <a:t>(float)</a:t>
            </a:r>
          </a:p>
          <a:p>
            <a:pPr lvl="1"/>
            <a:r>
              <a:rPr lang="ko-KR" altLang="en-US" dirty="0" err="1"/>
              <a:t>실수형은</a:t>
            </a:r>
            <a:r>
              <a:rPr lang="ko-KR" altLang="en-US" dirty="0"/>
              <a:t> </a:t>
            </a:r>
            <a:r>
              <a:rPr lang="en-US" altLang="ko-KR" dirty="0"/>
              <a:t>3.14, -2.7</a:t>
            </a:r>
            <a:r>
              <a:rPr lang="ko-KR" altLang="en-US" dirty="0"/>
              <a:t>처럼 </a:t>
            </a:r>
            <a:r>
              <a:rPr lang="ko-KR" altLang="en-US" b="1" dirty="0">
                <a:solidFill>
                  <a:srgbClr val="C00000"/>
                </a:solidFill>
              </a:rPr>
              <a:t>소수점이 있는 데이터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242095" y="2969559"/>
            <a:ext cx="5912040" cy="918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123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type(a)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'int'&gt;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098079" y="5229200"/>
            <a:ext cx="5912040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3.14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3.14e5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print(a, b)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3.14  314000.0</a:t>
            </a:r>
          </a:p>
        </p:txBody>
      </p:sp>
    </p:spTree>
    <p:extLst>
      <p:ext uri="{BB962C8B-B14F-4D97-AF65-F5344CB8AC3E}">
        <p14:creationId xmlns:p14="http://schemas.microsoft.com/office/powerpoint/2010/main" val="355787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3834251-8CF2-AD40-AB6E-E2CE8E26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프로그래밍 도구들</a:t>
            </a:r>
            <a:endParaRPr kumimoji="1" lang="ko-Kore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4FB8D2-8B42-BB44-B7C9-7E9B8378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기본 프로그램</a:t>
            </a:r>
            <a:r>
              <a:rPr lang="en-US" altLang="ko-KR" dirty="0"/>
              <a:t>: </a:t>
            </a:r>
            <a:r>
              <a:rPr lang="ko-KR" altLang="en-US" dirty="0"/>
              <a:t>기본 기능으로 구성된 독립 프로그램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https://www.python.org/downloads/</a:t>
            </a:r>
            <a:r>
              <a:rPr lang="en-US" altLang="ko-KR" dirty="0"/>
              <a:t> </a:t>
            </a:r>
            <a:r>
              <a:rPr lang="ko-KR" altLang="en-US" dirty="0"/>
              <a:t>에서 설치 </a:t>
            </a:r>
            <a:r>
              <a:rPr lang="en-US" altLang="ko-KR" dirty="0"/>
              <a:t>(Python</a:t>
            </a:r>
            <a:r>
              <a:rPr lang="ko-KR" altLang="en-US" dirty="0"/>
              <a:t> 공식 사이트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ko-KR" altLang="en-US" dirty="0" err="1"/>
              <a:t>실행모듈과</a:t>
            </a:r>
            <a:r>
              <a:rPr lang="ko-KR" altLang="en-US" dirty="0"/>
              <a:t> 프로그램 편집기</a:t>
            </a:r>
            <a:r>
              <a:rPr lang="en-US" altLang="ko-KR" dirty="0"/>
              <a:t>(IDLE)</a:t>
            </a:r>
            <a:r>
              <a:rPr lang="ko-KR" altLang="en-US" dirty="0"/>
              <a:t>가 설치되어 프로그램 작성과 실행</a:t>
            </a:r>
            <a:endParaRPr lang="en-US" altLang="ko-KR" dirty="0"/>
          </a:p>
          <a:p>
            <a:pPr lvl="1"/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인공지능 등의 프로그램을 하려면 추가 라이브러리를 별도로 설치해야 함</a:t>
            </a:r>
            <a:endParaRPr lang="en-US" altLang="ko-KR" dirty="0"/>
          </a:p>
          <a:p>
            <a:r>
              <a:rPr lang="ko-KR" altLang="en-US" dirty="0"/>
              <a:t>전문가용 프로그래밍 환경 </a:t>
            </a:r>
            <a:r>
              <a:rPr lang="en-US" altLang="ko-KR" dirty="0"/>
              <a:t>(Anaconda): </a:t>
            </a:r>
            <a:r>
              <a:rPr lang="ko-KR" altLang="en-US" dirty="0"/>
              <a:t>다양한 라이브러리를 포함하고 복잡한 </a:t>
            </a:r>
            <a:r>
              <a:rPr lang="ko-KR" altLang="en-US" dirty="0" err="1"/>
              <a:t>웹기반</a:t>
            </a:r>
            <a:r>
              <a:rPr lang="ko-KR" altLang="en-US" dirty="0"/>
              <a:t> 프로그램 환경 제공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https://www.anaconda.com/distribution/</a:t>
            </a:r>
            <a:r>
              <a:rPr lang="en-US" altLang="ko-KR" dirty="0"/>
              <a:t> </a:t>
            </a:r>
            <a:r>
              <a:rPr lang="ko-KR" altLang="en-US" dirty="0"/>
              <a:t>에서 설치 </a:t>
            </a:r>
            <a:r>
              <a:rPr lang="en-US" altLang="ko-KR" dirty="0"/>
              <a:t>(Anaconda </a:t>
            </a:r>
            <a:r>
              <a:rPr lang="ko-KR" altLang="en-US" dirty="0"/>
              <a:t>커뮤니티 사이트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파이썬 모듈과 데이터과학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등에 필요한 다양한 라이브러리를 포함</a:t>
            </a:r>
            <a:endParaRPr lang="en-US" altLang="ko-KR" dirty="0"/>
          </a:p>
          <a:p>
            <a:pPr lvl="1"/>
            <a:r>
              <a:rPr lang="ko-KR" altLang="en-US" dirty="0"/>
              <a:t>프로그램 개발 편집기로 </a:t>
            </a:r>
            <a:r>
              <a:rPr lang="en-US" altLang="ko-KR" dirty="0"/>
              <a:t>Spyder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제공 함</a:t>
            </a:r>
            <a:endParaRPr lang="en-US" altLang="ko-KR" dirty="0"/>
          </a:p>
          <a:p>
            <a:pPr lvl="1"/>
            <a:r>
              <a:rPr lang="ko-KR" altLang="en-US" dirty="0"/>
              <a:t>추가적인 라이브러리 설치 없이 바로 대부분의 빅데이터</a:t>
            </a:r>
            <a:r>
              <a:rPr lang="en-US" altLang="ko-KR" dirty="0"/>
              <a:t>, </a:t>
            </a:r>
            <a:r>
              <a:rPr lang="ko-KR" altLang="en-US" dirty="0"/>
              <a:t>인공지능 등의 프로그램 개발이 가능</a:t>
            </a:r>
            <a:endParaRPr lang="en-US" altLang="ko-KR" dirty="0"/>
          </a:p>
          <a:p>
            <a:r>
              <a:rPr lang="ko-KR" altLang="en-US" dirty="0"/>
              <a:t>기타 다양한</a:t>
            </a:r>
            <a:r>
              <a:rPr lang="en-US" altLang="ko-KR" dirty="0"/>
              <a:t> </a:t>
            </a:r>
            <a:r>
              <a:rPr lang="ko-KR" altLang="en-US" dirty="0"/>
              <a:t>프로그래밍 환경</a:t>
            </a:r>
            <a:endParaRPr lang="en-US" altLang="ko-KR" dirty="0"/>
          </a:p>
          <a:p>
            <a:pPr lvl="1"/>
            <a:r>
              <a:rPr lang="ko-KR" altLang="en-US" dirty="0" err="1"/>
              <a:t>파이참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www.jetbrains.com</a:t>
            </a:r>
            <a:r>
              <a:rPr lang="en-US" altLang="ko-KR" dirty="0"/>
              <a:t> (</a:t>
            </a:r>
            <a:r>
              <a:rPr lang="ko-KR" altLang="en-US" dirty="0"/>
              <a:t>무료</a:t>
            </a:r>
            <a:r>
              <a:rPr lang="en-US" altLang="ko-KR" dirty="0"/>
              <a:t>/</a:t>
            </a:r>
            <a:r>
              <a:rPr lang="ko-KR" altLang="en-US" dirty="0"/>
              <a:t>유료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구글 </a:t>
            </a:r>
            <a:r>
              <a:rPr lang="en-US" altLang="ko-KR" dirty="0">
                <a:hlinkClick r:id="rId5"/>
              </a:rPr>
              <a:t>https://colab.research.google.com</a:t>
            </a:r>
            <a:r>
              <a:rPr lang="en-US" altLang="ko-KR" dirty="0"/>
              <a:t> (</a:t>
            </a:r>
            <a:r>
              <a:rPr lang="ko-KR" altLang="en-US" dirty="0" err="1"/>
              <a:t>웹기반</a:t>
            </a:r>
            <a:r>
              <a:rPr lang="ko-KR" altLang="en-US" dirty="0"/>
              <a:t> 개발환경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7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산술 연산 수행 가능</a:t>
            </a:r>
            <a:endParaRPr lang="en-US" altLang="ko-KR" dirty="0"/>
          </a:p>
          <a:p>
            <a:pPr lvl="1"/>
            <a:r>
              <a:rPr lang="ko-KR" altLang="en-US" dirty="0"/>
              <a:t>사칙연산 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ko-KR" altLang="en-US" dirty="0"/>
              <a:t>를 수행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지수 계산 </a:t>
            </a:r>
            <a:r>
              <a:rPr lang="en-US" altLang="ko-KR" b="1" dirty="0">
                <a:solidFill>
                  <a:srgbClr val="C00000"/>
                </a:solidFill>
              </a:rPr>
              <a:t>**</a:t>
            </a:r>
            <a:r>
              <a:rPr lang="en-US" altLang="ko-KR" dirty="0"/>
              <a:t>, </a:t>
            </a:r>
            <a:r>
              <a:rPr lang="ko-KR" altLang="en-US" dirty="0"/>
              <a:t>나머지를 구하는 </a:t>
            </a:r>
            <a:r>
              <a:rPr lang="en-US" altLang="ko-KR" b="1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, </a:t>
            </a:r>
            <a:r>
              <a:rPr lang="ko-KR" altLang="en-US" dirty="0"/>
              <a:t>나눈 후에 소수점을 버리는 </a:t>
            </a:r>
            <a:r>
              <a:rPr lang="en-US" altLang="ko-KR" b="1" dirty="0">
                <a:solidFill>
                  <a:srgbClr val="C00000"/>
                </a:solidFill>
              </a:rPr>
              <a:t>//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339510" y="2492896"/>
            <a:ext cx="5912040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10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20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sz="1791" dirty="0" err="1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a+b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, a-b, a*b, a/b)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30 -10 200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314103" y="4727412"/>
            <a:ext cx="5912040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9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2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print(a**b, </a:t>
            </a:r>
            <a:r>
              <a:rPr lang="en-US" altLang="ko-KR" sz="1791" dirty="0" err="1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a%b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, a//b)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81 1 4</a:t>
            </a:r>
          </a:p>
        </p:txBody>
      </p:sp>
    </p:spTree>
    <p:extLst>
      <p:ext uri="{BB962C8B-B14F-4D97-AF65-F5344CB8AC3E}">
        <p14:creationId xmlns:p14="http://schemas.microsoft.com/office/powerpoint/2010/main" val="367875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불리언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참</a:t>
            </a:r>
            <a:r>
              <a:rPr lang="en-US" altLang="ko-KR" b="1" dirty="0">
                <a:solidFill>
                  <a:srgbClr val="C00000"/>
                </a:solidFill>
              </a:rPr>
              <a:t>(True)</a:t>
            </a:r>
            <a:r>
              <a:rPr lang="ko-KR" altLang="en-US" dirty="0"/>
              <a:t>이나 </a:t>
            </a:r>
            <a:r>
              <a:rPr lang="ko-KR" altLang="en-US" b="1" dirty="0">
                <a:solidFill>
                  <a:srgbClr val="C00000"/>
                </a:solidFill>
              </a:rPr>
              <a:t>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  <a:r>
              <a:rPr lang="ko-KR" altLang="en-US" dirty="0"/>
              <a:t>만 저장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불리언</a:t>
            </a:r>
            <a:r>
              <a:rPr lang="ko-KR" altLang="en-US" dirty="0"/>
              <a:t> 형은 단독으로 사용하기보다는 </a:t>
            </a:r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r>
              <a:rPr lang="ko-KR" altLang="en-US" dirty="0"/>
              <a:t> 이나 </a:t>
            </a: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등과 함께 주로 사용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72176" y="3148579"/>
            <a:ext cx="5912040" cy="918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True 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type(a)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'bool'&gt;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70087" y="4221088"/>
            <a:ext cx="5912040" cy="202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score = 72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successful = (score &gt; 60)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print(successful)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True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if successful: print(</a:t>
            </a:r>
            <a:r>
              <a:rPr lang="en-US" altLang="ko-KR" sz="1791" dirty="0">
                <a:latin typeface="+mn-ea"/>
                <a:ea typeface="굴림" panose="020B0600000101010101" pitchFamily="50" charset="-127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pass</a:t>
            </a:r>
            <a:r>
              <a:rPr lang="en-US" altLang="ko-KR" sz="1791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else: print(</a:t>
            </a:r>
            <a:r>
              <a:rPr lang="en-US" altLang="ko-KR" sz="1791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fail</a:t>
            </a:r>
            <a:r>
              <a:rPr lang="en-US" altLang="ko-KR" sz="1791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219445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문자열은 </a:t>
            </a:r>
            <a:r>
              <a:rPr lang="ko-KR" altLang="en-US" b="1" dirty="0">
                <a:solidFill>
                  <a:srgbClr val="C00000"/>
                </a:solidFill>
              </a:rPr>
              <a:t>양쪽을 큰따옴표</a:t>
            </a:r>
            <a:r>
              <a:rPr lang="en-US" altLang="ko-KR" b="1" dirty="0">
                <a:solidFill>
                  <a:srgbClr val="C00000"/>
                </a:solidFill>
              </a:rPr>
              <a:t>(“ ”)</a:t>
            </a:r>
            <a:r>
              <a:rPr lang="ko-KR" altLang="en-US" dirty="0"/>
              <a:t>나 </a:t>
            </a:r>
            <a:r>
              <a:rPr lang="ko-KR" altLang="en-US" b="1" dirty="0">
                <a:solidFill>
                  <a:srgbClr val="C00000"/>
                </a:solidFill>
              </a:rPr>
              <a:t>작은따옴표</a:t>
            </a:r>
            <a:r>
              <a:rPr lang="en-US" altLang="ko-KR" b="1" dirty="0">
                <a:solidFill>
                  <a:srgbClr val="C00000"/>
                </a:solidFill>
              </a:rPr>
              <a:t>(‘ ’)</a:t>
            </a:r>
            <a:r>
              <a:rPr lang="ko-KR" altLang="en-US" dirty="0"/>
              <a:t>로 감싸야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387393" y="1864191"/>
            <a:ext cx="5912040" cy="202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 만세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파이썬 만세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</a:t>
            </a:r>
            <a:endParaRPr lang="en-US" altLang="ko-KR" sz="1791" dirty="0"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print(a)</a:t>
            </a:r>
          </a:p>
          <a:p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파이썬 만세</a:t>
            </a:r>
            <a:endParaRPr lang="en-US" altLang="ko-KR" sz="1791" dirty="0"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type(a)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굴림" panose="020B0600000101010101" pitchFamily="50" charset="-127"/>
                <a:cs typeface="Calibri" panose="020F0502020204030204" pitchFamily="34" charset="0"/>
              </a:rPr>
              <a:t>&lt;class ‘str’&gt;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415535" y="4185900"/>
            <a:ext cx="5912040" cy="17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파이썬에서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문자열은 작은따옴표 우선 표시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</a:t>
            </a:r>
            <a:r>
              <a:rPr lang="ko-KR" altLang="en-US" sz="1791" dirty="0" err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파이썬에서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 문자열은 작은따옴표 우선 표시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</a:t>
            </a:r>
            <a:endParaRPr lang="en-US" altLang="ko-KR" sz="1791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작은 따옴표는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 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모양입니다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."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작은 따옴표는 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모양입니다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."</a:t>
            </a:r>
            <a:endParaRPr lang="en-US" altLang="ko-KR" sz="1791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큰 따옴표는 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 </a:t>
            </a:r>
            <a:r>
              <a:rPr lang="ko-KR" altLang="en-US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모양입니다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.'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큰 따옴표는 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"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모양입니다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.'</a:t>
            </a:r>
            <a:endParaRPr lang="en-US" altLang="ko-KR" sz="1791" dirty="0">
              <a:solidFill>
                <a:srgbClr val="0070C0"/>
              </a:solidFill>
              <a:latin typeface="Malgun Gothic" panose="020B0503020000020004" pitchFamily="34" charset="-127"/>
              <a:ea typeface="굴림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78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자료형 변환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0590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 가능</a:t>
            </a:r>
            <a:endParaRPr lang="en-US" altLang="ko-KR" dirty="0"/>
          </a:p>
          <a:p>
            <a:pPr lvl="1"/>
            <a:r>
              <a:rPr lang="en-US" altLang="ko-KR" dirty="0"/>
              <a:t>int()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sz="1791" dirty="0"/>
              <a:t>정수 형태의 문자열을 정수로 변환 </a:t>
            </a:r>
            <a:r>
              <a:rPr lang="en-US" altLang="ko-KR" sz="1791" dirty="0"/>
              <a:t>(str</a:t>
            </a:r>
            <a:r>
              <a:rPr lang="ko-KR" altLang="en-US" sz="1791" dirty="0"/>
              <a:t> </a:t>
            </a:r>
            <a:r>
              <a:rPr lang="en-US" altLang="ko-KR" sz="1791" dirty="0">
                <a:sym typeface="Wingdings" panose="05000000000000000000" pitchFamily="2" charset="2"/>
              </a:rPr>
              <a:t></a:t>
            </a:r>
            <a:r>
              <a:rPr lang="ko-KR" altLang="en-US" sz="1791" dirty="0">
                <a:sym typeface="Wingdings" panose="05000000000000000000" pitchFamily="2" charset="2"/>
              </a:rPr>
              <a:t> </a:t>
            </a:r>
            <a:r>
              <a:rPr lang="en-US" altLang="ko-KR" sz="1791" dirty="0">
                <a:sym typeface="Wingdings" panose="05000000000000000000" pitchFamily="2" charset="2"/>
              </a:rPr>
              <a:t>int)</a:t>
            </a:r>
            <a:endParaRPr lang="en-US" altLang="ko-KR" sz="1791" dirty="0"/>
          </a:p>
          <a:p>
            <a:pPr lvl="2"/>
            <a:r>
              <a:rPr lang="ko-KR" altLang="en-US" sz="1791" dirty="0"/>
              <a:t>실수 값을 정수로 변환 </a:t>
            </a:r>
            <a:r>
              <a:rPr lang="en-US" altLang="ko-KR" sz="1791" dirty="0"/>
              <a:t>(float </a:t>
            </a:r>
            <a:r>
              <a:rPr lang="en-US" altLang="ko-KR" sz="1791" dirty="0">
                <a:sym typeface="Wingdings" panose="05000000000000000000" pitchFamily="2" charset="2"/>
              </a:rPr>
              <a:t> int)</a:t>
            </a:r>
            <a:endParaRPr lang="en-US" altLang="ko-KR" sz="1791" dirty="0"/>
          </a:p>
          <a:p>
            <a:pPr lvl="2"/>
            <a:r>
              <a:rPr lang="ko-KR" altLang="en-US" sz="1791" dirty="0">
                <a:solidFill>
                  <a:srgbClr val="FF0000"/>
                </a:solidFill>
              </a:rPr>
              <a:t>실수 형태의 문자열은 정수로 변환 불가</a:t>
            </a:r>
            <a:r>
              <a:rPr lang="en-US" altLang="ko-KR" sz="1791" dirty="0">
                <a:solidFill>
                  <a:srgbClr val="FF0000"/>
                </a:solidFill>
              </a:rPr>
              <a:t>. error!</a:t>
            </a:r>
          </a:p>
          <a:p>
            <a:pPr lvl="1"/>
            <a:r>
              <a:rPr lang="en-US" altLang="ko-KR" dirty="0"/>
              <a:t>float()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sz="1791" dirty="0"/>
              <a:t> </a:t>
            </a:r>
            <a:r>
              <a:rPr lang="ko-KR" altLang="en-US" sz="1791" dirty="0"/>
              <a:t>실수 형태의 문자열</a:t>
            </a:r>
            <a:r>
              <a:rPr lang="en-US" altLang="ko-KR" sz="1791" dirty="0"/>
              <a:t>/</a:t>
            </a:r>
            <a:r>
              <a:rPr lang="ko-KR" altLang="en-US" sz="1791" dirty="0"/>
              <a:t>정수 값을 실수로 형 변환 </a:t>
            </a:r>
            <a:r>
              <a:rPr lang="en-US" altLang="ko-KR" sz="1791" dirty="0"/>
              <a:t>(str/int </a:t>
            </a:r>
            <a:r>
              <a:rPr lang="en-US" altLang="ko-KR" sz="1791" dirty="0">
                <a:sym typeface="Wingdings" panose="05000000000000000000" pitchFamily="2" charset="2"/>
              </a:rPr>
              <a:t> float)</a:t>
            </a:r>
            <a:endParaRPr lang="en-US" altLang="ko-KR" sz="1791" dirty="0"/>
          </a:p>
          <a:p>
            <a:pPr lvl="1"/>
            <a:r>
              <a:rPr lang="en-US" altLang="ko-KR" dirty="0"/>
              <a:t>str()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sz="1791" u="sng" dirty="0"/>
              <a:t>정수</a:t>
            </a:r>
            <a:r>
              <a:rPr lang="en-US" altLang="ko-KR" sz="1791" u="sng" dirty="0"/>
              <a:t>/</a:t>
            </a:r>
            <a:r>
              <a:rPr lang="ko-KR" altLang="en-US" sz="1791" u="sng" dirty="0"/>
              <a:t>실수</a:t>
            </a:r>
            <a:r>
              <a:rPr lang="ko-KR" altLang="en-US" sz="1791" dirty="0"/>
              <a:t> 값을 문자열로 형 변환 </a:t>
            </a:r>
            <a:r>
              <a:rPr lang="en-US" altLang="ko-KR" sz="1791" dirty="0"/>
              <a:t>(int/float </a:t>
            </a:r>
            <a:r>
              <a:rPr lang="en-US" altLang="ko-KR" sz="1791" dirty="0">
                <a:sym typeface="Wingdings" panose="05000000000000000000" pitchFamily="2" charset="2"/>
              </a:rPr>
              <a:t> str)</a:t>
            </a:r>
            <a:endParaRPr lang="en-US" altLang="ko-KR" sz="1791" dirty="0"/>
          </a:p>
        </p:txBody>
      </p:sp>
    </p:spTree>
    <p:extLst>
      <p:ext uri="{BB962C8B-B14F-4D97-AF65-F5344CB8AC3E}">
        <p14:creationId xmlns:p14="http://schemas.microsoft.com/office/powerpoint/2010/main" val="256055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 실수 값을 정수로 변환 </a:t>
            </a:r>
            <a:r>
              <a:rPr lang="en-US" altLang="ko-KR" dirty="0"/>
              <a:t>: </a:t>
            </a:r>
            <a:r>
              <a:rPr lang="ko-KR" altLang="en-US" dirty="0"/>
              <a:t>소수점 아래는 버림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 정수 형태의 문자열을 정수로 변환 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 실수 형태의 문자열은 정수로 변환 불가능</a:t>
            </a:r>
            <a:endParaRPr lang="en-US" altLang="ko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AEB9535C-1022-AE40-863B-5BD979AE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071" y="2708920"/>
            <a:ext cx="8161686" cy="3575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5827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= int(5.6)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소수점 뒤를 버리고 정수로 변환  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 = int('15')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 형태의 문자열을 정수로 변환  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a,c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5 15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int('15.7')	</a:t>
            </a:r>
            <a:r>
              <a:rPr lang="en-US" altLang="ko-KR" sz="1800" b="1" dirty="0">
                <a:solidFill>
                  <a:srgbClr val="00B050"/>
                </a:solidFill>
                <a:latin typeface="+mn-ea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+mn-ea"/>
                <a:ea typeface="+mn-ea"/>
                <a:cs typeface="Consolas" panose="020B0609020204030204" pitchFamily="49" charset="0"/>
              </a:rPr>
              <a:t>실수 형태의 문자열은 정수로 변환 불가 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ValueError</a:t>
            </a:r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invalid literal for int() with base 10: '15.7'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score =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'85'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 형태의 문자열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+ 5	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발생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!!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can only concatenate str (not "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") to str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int(score) + 5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정수로 변환 후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계산에 사용 </a:t>
            </a:r>
            <a:endParaRPr lang="en-US" altLang="ko-KR" sz="18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3346178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float()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정수 값을 실수로 변환</a:t>
            </a:r>
            <a:endParaRPr lang="en-US" altLang="ko-KR" dirty="0"/>
          </a:p>
          <a:p>
            <a:r>
              <a:rPr lang="ko-KR" altLang="en-US" dirty="0"/>
              <a:t> 실수 형태의 문자열을 실수로 변환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6716E4-E9FA-5547-8122-EA40A4F6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079" y="2572957"/>
            <a:ext cx="793549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x =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float(3)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y =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float('15.7')</a:t>
            </a:r>
          </a:p>
          <a:p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z</a:t>
            </a:r>
            <a:r>
              <a:rPr lang="ko-KR" altLang="en-US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=</a:t>
            </a:r>
            <a:r>
              <a:rPr lang="ko-KR" altLang="en-US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x</a:t>
            </a:r>
            <a:r>
              <a:rPr lang="ko-KR" altLang="en-US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+</a:t>
            </a:r>
            <a:r>
              <a:rPr lang="ko-KR" altLang="en-US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 x, y, z )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3.0 15.7 18.7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int('15.7')    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실수 형태의 문자열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 </a:t>
            </a:r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error!</a:t>
            </a:r>
          </a:p>
          <a:p>
            <a:r>
              <a:rPr lang="en-US" altLang="ko-KR" sz="18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Traceback</a:t>
            </a:r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(most recent call last):</a:t>
            </a:r>
          </a:p>
          <a:p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File "&lt;pyshell#1&gt;", line 1, in &lt;module&gt;</a:t>
            </a:r>
          </a:p>
          <a:p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int('15.7')</a:t>
            </a:r>
          </a:p>
          <a:p>
            <a:r>
              <a:rPr lang="en-US" altLang="ko-KR" sz="18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ValueError</a:t>
            </a:r>
            <a:r>
              <a:rPr lang="en-US" altLang="ko-KR" sz="18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invalid literal for int() with base 10: '15.7'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fval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float('15.7')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ival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int(</a:t>
            </a:r>
            <a:r>
              <a:rPr lang="en-US" altLang="ko-KR" sz="18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fval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</a:rPr>
              <a:t>print(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+mj-ea"/>
              </a:rPr>
              <a:t>fval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+mj-ea"/>
              </a:rPr>
              <a:t>ival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</a:rPr>
              <a:t>)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ea typeface="+mj-ea"/>
              </a:rPr>
              <a:t>15.7 15</a:t>
            </a:r>
            <a:endParaRPr lang="ko-KR" altLang="en-US" sz="1800" dirty="0">
              <a:solidFill>
                <a:srgbClr val="0564FF"/>
              </a:solidFill>
              <a:latin typeface="Consolas" panose="020B0609020204030204" pitchFamily="49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367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en-US" altLang="ko-KR" dirty="0" err="1"/>
              <a:t>str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정수 값을 문자열로 변환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실수 값을 문자열로 변환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8347B007-B4BA-43B0-A246-7A2FB3BB2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071" y="2564904"/>
            <a:ext cx="8136904" cy="363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5827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= 123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 = str(a)	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123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을 문자열 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'123'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으로 변환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123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c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'123'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1.23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str(b)		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실수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1.23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을 문자열 </a:t>
            </a:r>
            <a:r>
              <a:rPr lang="en-US" altLang="ko-KR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'1.23'</a:t>
            </a:r>
            <a:r>
              <a:rPr lang="ko-KR" altLang="en-US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으로 변환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b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1.23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c</a:t>
            </a:r>
          </a:p>
          <a:p>
            <a:r>
              <a:rPr lang="en-US" altLang="ko-KR" sz="1800" dirty="0">
                <a:solidFill>
                  <a:srgbClr val="0564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'1.23'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0855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연산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3169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</a:t>
            </a:r>
            <a:r>
              <a:rPr lang="en-US" altLang="ko-KR" dirty="0"/>
              <a:t>(expression) = </a:t>
            </a:r>
            <a:r>
              <a:rPr lang="ko-KR" altLang="en-US" dirty="0" err="1"/>
              <a:t>피연산자들과</a:t>
            </a:r>
            <a:r>
              <a:rPr lang="ko-KR" altLang="en-US" dirty="0"/>
              <a:t> 연산자의 조합</a:t>
            </a:r>
            <a:endParaRPr lang="en-US" altLang="ko-KR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(operator):</a:t>
            </a:r>
            <a:r>
              <a:rPr lang="ko-KR" altLang="en-US" dirty="0"/>
              <a:t> 연산을 나타내는 기호</a:t>
            </a:r>
            <a:endParaRPr lang="en-US" altLang="ko-KR" dirty="0"/>
          </a:p>
          <a:p>
            <a:r>
              <a:rPr lang="ko-KR" altLang="en-US" dirty="0" err="1"/>
              <a:t>피연산자</a:t>
            </a:r>
            <a:r>
              <a:rPr lang="en-US" altLang="ko-KR" dirty="0"/>
              <a:t>(operand):</a:t>
            </a:r>
            <a:r>
              <a:rPr lang="ko-KR" altLang="en-US" dirty="0"/>
              <a:t> 연산의 대상이 되는 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89F7CEBD-05B1-4F29-A9C7-5195E955AF33}"/>
              </a:ext>
            </a:extLst>
          </p:cNvPr>
          <p:cNvSpPr/>
          <p:nvPr/>
        </p:nvSpPr>
        <p:spPr>
          <a:xfrm>
            <a:off x="2995197" y="3429000"/>
            <a:ext cx="3438603" cy="14988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985E89-A2CD-4BA9-8B89-13507119B9E4}"/>
              </a:ext>
            </a:extLst>
          </p:cNvPr>
          <p:cNvGrpSpPr/>
          <p:nvPr/>
        </p:nvGrpSpPr>
        <p:grpSpPr>
          <a:xfrm>
            <a:off x="2995197" y="3534324"/>
            <a:ext cx="4348034" cy="2437400"/>
            <a:chOff x="3516608" y="2988365"/>
            <a:chExt cx="4369083" cy="2449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B34B3D-5267-4B78-A64C-9350B56995AC}"/>
                </a:ext>
              </a:extLst>
            </p:cNvPr>
            <p:cNvSpPr/>
            <p:nvPr/>
          </p:nvSpPr>
          <p:spPr>
            <a:xfrm>
              <a:off x="3728391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791" dirty="0">
                  <a:latin typeface="+mj-ea"/>
                  <a:ea typeface="+mj-ea"/>
                </a:rPr>
                <a:t>5</a:t>
              </a:r>
              <a:endParaRPr kumimoji="1" lang="x-none" altLang="en-US" sz="1791" dirty="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B4E6B5-CA60-444E-A556-3395226F8F29}"/>
                </a:ext>
              </a:extLst>
            </p:cNvPr>
            <p:cNvSpPr/>
            <p:nvPr/>
          </p:nvSpPr>
          <p:spPr>
            <a:xfrm>
              <a:off x="4930552" y="3617200"/>
              <a:ext cx="526459" cy="526459"/>
            </a:xfrm>
            <a:prstGeom prst="rect">
              <a:avLst/>
            </a:prstGeom>
            <a:solidFill>
              <a:srgbClr val="9AC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sz="3185" dirty="0">
                  <a:latin typeface="+mj-ea"/>
                  <a:ea typeface="+mj-ea"/>
                </a:rPr>
                <a:t>*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AD03E79-4097-41C9-B4BD-B8A41B762FBD}"/>
                </a:ext>
              </a:extLst>
            </p:cNvPr>
            <p:cNvSpPr/>
            <p:nvPr/>
          </p:nvSpPr>
          <p:spPr>
            <a:xfrm>
              <a:off x="5871494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791" dirty="0">
                  <a:latin typeface="+mj-ea"/>
                  <a:ea typeface="+mj-ea"/>
                </a:rPr>
                <a:t>6</a:t>
              </a:r>
              <a:endParaRPr kumimoji="1" lang="x-none" altLang="en-US" sz="1791" dirty="0">
                <a:latin typeface="+mj-ea"/>
                <a:ea typeface="+mj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6405895-EC08-402A-8876-EB4034430BAA}"/>
                </a:ext>
              </a:extLst>
            </p:cNvPr>
            <p:cNvSpPr/>
            <p:nvPr/>
          </p:nvSpPr>
          <p:spPr>
            <a:xfrm>
              <a:off x="4795060" y="4640123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791" dirty="0">
                  <a:latin typeface="+mj-ea"/>
                  <a:ea typeface="+mj-ea"/>
                </a:rPr>
                <a:t>30</a:t>
              </a:r>
              <a:endParaRPr kumimoji="1" lang="x-none" altLang="en-US" sz="1791" dirty="0">
                <a:latin typeface="+mj-ea"/>
                <a:ea typeface="+mj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3F7B1A3F-68B5-450B-8958-6572D079212C}"/>
                </a:ext>
              </a:extLst>
            </p:cNvPr>
            <p:cNvCxnSpPr/>
            <p:nvPr/>
          </p:nvCxnSpPr>
          <p:spPr>
            <a:xfrm>
              <a:off x="3516608" y="4388663"/>
              <a:ext cx="3354346" cy="0"/>
            </a:xfrm>
            <a:prstGeom prst="line">
              <a:avLst/>
            </a:prstGeom>
            <a:ln w="28575">
              <a:solidFill>
                <a:srgbClr val="E77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46B4483-C7B7-4816-9B8C-8A502A17ED69}"/>
                </a:ext>
              </a:extLst>
            </p:cNvPr>
            <p:cNvCxnSpPr/>
            <p:nvPr/>
          </p:nvCxnSpPr>
          <p:spPr>
            <a:xfrm>
              <a:off x="5193781" y="4388663"/>
              <a:ext cx="0" cy="251460"/>
            </a:xfrm>
            <a:prstGeom prst="straightConnector1">
              <a:avLst/>
            </a:prstGeom>
            <a:ln w="28575">
              <a:solidFill>
                <a:srgbClr val="E77A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B9FA1-4959-4BC1-A1CB-99D399263227}"/>
                </a:ext>
              </a:extLst>
            </p:cNvPr>
            <p:cNvSpPr txBox="1"/>
            <p:nvPr/>
          </p:nvSpPr>
          <p:spPr>
            <a:xfrm>
              <a:off x="7341952" y="320435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393" dirty="0"/>
                <a:t>수식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8B7F9F4-59F0-46EF-B1C9-9ACD67B58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5328" y="3338624"/>
              <a:ext cx="316624" cy="330176"/>
            </a:xfrm>
            <a:prstGeom prst="straightConnector1">
              <a:avLst/>
            </a:prstGeom>
            <a:ln>
              <a:solidFill>
                <a:srgbClr val="E77A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6F44EC-EE23-4946-9A34-7DFF97B60567}"/>
                </a:ext>
              </a:extLst>
            </p:cNvPr>
            <p:cNvSpPr txBox="1"/>
            <p:nvPr/>
          </p:nvSpPr>
          <p:spPr>
            <a:xfrm>
              <a:off x="6389054" y="4929536"/>
              <a:ext cx="692818" cy="27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194" dirty="0"/>
                <a:t>식의</a:t>
              </a:r>
              <a:r>
                <a:rPr kumimoji="1" lang="ko-KR" altLang="en-US" sz="1194" dirty="0"/>
                <a:t> 값</a:t>
              </a:r>
              <a:endParaRPr kumimoji="1" lang="x-none" altLang="en-US" sz="1194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93A09-289F-4FD0-B685-91F6E1B676BB}"/>
                </a:ext>
              </a:extLst>
            </p:cNvPr>
            <p:cNvSpPr txBox="1"/>
            <p:nvPr/>
          </p:nvSpPr>
          <p:spPr>
            <a:xfrm>
              <a:off x="3675706" y="29883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393" dirty="0"/>
                <a:t>피연산자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DC6453-FF7B-4ADB-9AB9-58E2419E22C4}"/>
                </a:ext>
              </a:extLst>
            </p:cNvPr>
            <p:cNvSpPr txBox="1"/>
            <p:nvPr/>
          </p:nvSpPr>
          <p:spPr>
            <a:xfrm>
              <a:off x="4832143" y="298836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393" dirty="0"/>
                <a:t>연산자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157E6A-4200-42DA-BAFD-99ABE221D6A4}"/>
                </a:ext>
              </a:extLst>
            </p:cNvPr>
            <p:cNvSpPr txBox="1"/>
            <p:nvPr/>
          </p:nvSpPr>
          <p:spPr>
            <a:xfrm>
              <a:off x="5809044" y="29883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393" dirty="0"/>
                <a:t>피연산자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2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설치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기본 프로그램 설치</a:t>
            </a:r>
            <a:endParaRPr lang="en-US" altLang="ko-KR" dirty="0"/>
          </a:p>
          <a:p>
            <a:r>
              <a:rPr lang="ko-KR" altLang="en-US" dirty="0"/>
              <a:t>윈도우 </a:t>
            </a:r>
            <a:r>
              <a:rPr lang="en-US" altLang="ko-KR" dirty="0"/>
              <a:t>10/11 PC, Chrome </a:t>
            </a:r>
            <a:r>
              <a:rPr lang="ko-KR" altLang="en-US" dirty="0"/>
              <a:t>브라우저</a:t>
            </a:r>
            <a:r>
              <a:rPr lang="en-US" altLang="ko-KR" dirty="0"/>
              <a:t> </a:t>
            </a:r>
            <a:r>
              <a:rPr lang="ko-KR" altLang="en-US" dirty="0"/>
              <a:t>중심으로 설명</a:t>
            </a:r>
            <a:endParaRPr lang="en-US" altLang="ko-KR" dirty="0"/>
          </a:p>
          <a:p>
            <a:pPr lvl="1"/>
            <a:r>
              <a:rPr lang="ko-KR" altLang="en-US" dirty="0"/>
              <a:t>윈도우 </a:t>
            </a:r>
            <a:r>
              <a:rPr lang="en-US" altLang="ko-KR" dirty="0"/>
              <a:t>7/8, Linux, Max OS </a:t>
            </a:r>
            <a:r>
              <a:rPr lang="ko-KR" altLang="en-US" dirty="0"/>
              <a:t>등 환경에 대해서도 비슷하게 적용하면 됨</a:t>
            </a:r>
            <a:endParaRPr lang="en-US" altLang="ko-KR" dirty="0"/>
          </a:p>
          <a:p>
            <a:pPr lvl="1"/>
            <a:r>
              <a:rPr lang="en-US" altLang="ko-KR" dirty="0"/>
              <a:t>Internet Explorer </a:t>
            </a:r>
            <a:r>
              <a:rPr lang="ko-KR" altLang="en-US" dirty="0"/>
              <a:t>등 사용시에도 비슷하게 적용 됨</a:t>
            </a:r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프로그램 다운로드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www.python.org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프로그램 설치</a:t>
            </a:r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프로그램 개발 환경</a:t>
            </a:r>
            <a:endParaRPr lang="en-US" altLang="ko-KR" dirty="0"/>
          </a:p>
          <a:p>
            <a:pPr lvl="1"/>
            <a:r>
              <a:rPr lang="ko-KR" altLang="en-US" dirty="0"/>
              <a:t>설치된 프로그램에서 </a:t>
            </a:r>
            <a:r>
              <a:rPr lang="en-US" altLang="ko-KR" dirty="0"/>
              <a:t>IDLE </a:t>
            </a:r>
            <a:r>
              <a:rPr lang="ko-KR" altLang="en-US" dirty="0"/>
              <a:t>실행하면 끝</a:t>
            </a:r>
          </a:p>
        </p:txBody>
      </p:sp>
    </p:spTree>
    <p:extLst>
      <p:ext uri="{BB962C8B-B14F-4D97-AF65-F5344CB8AC3E}">
        <p14:creationId xmlns:p14="http://schemas.microsoft.com/office/powerpoint/2010/main" val="4189507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 err="1"/>
              <a:t>뺼셈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몫과 나머지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모두 정수형이 아닐 경우</a:t>
            </a:r>
            <a:r>
              <a:rPr lang="en-US" altLang="ko-KR" dirty="0"/>
              <a:t>, </a:t>
            </a:r>
            <a:r>
              <a:rPr lang="ko-KR" altLang="en-US" dirty="0"/>
              <a:t>결과는 항상 실수 </a:t>
            </a:r>
            <a:r>
              <a:rPr lang="en-US" altLang="ko-KR" dirty="0"/>
              <a:t>(</a:t>
            </a:r>
            <a:r>
              <a:rPr lang="ko-KR" altLang="en-US" dirty="0"/>
              <a:t>정수와 실수를 연산하면 결과는 실수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나누기</a:t>
            </a:r>
            <a:r>
              <a:rPr lang="en-US" altLang="ko-KR" dirty="0"/>
              <a:t> (/) </a:t>
            </a:r>
            <a:r>
              <a:rPr lang="ko-KR" altLang="en-US" dirty="0"/>
              <a:t>연산 결과는 항상 실수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314103" y="2996952"/>
          <a:ext cx="9145015" cy="3321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19030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1401986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207732923"/>
                    </a:ext>
                  </a:extLst>
                </a:gridCol>
                <a:gridCol w="4320479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산술</a:t>
                      </a:r>
                      <a:r>
                        <a:rPr lang="ko-KR" altLang="en-US" sz="1400" dirty="0"/>
                        <a:t> 연산자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설명</a:t>
                      </a: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사용</a:t>
                      </a:r>
                      <a:r>
                        <a:rPr lang="ko-KR" altLang="en-US" sz="1400" dirty="0"/>
                        <a:t> 예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결과</a:t>
                      </a:r>
                      <a:r>
                        <a:rPr lang="en-US" altLang="ko-KR" sz="1400" dirty="0"/>
                        <a:t>(a)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예</a:t>
                      </a:r>
                      <a:r>
                        <a:rPr lang="ko-KR" altLang="en-US" sz="1400" dirty="0"/>
                        <a:t> 설명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대입</a:t>
                      </a:r>
                      <a:r>
                        <a:rPr lang="ko-KR" altLang="en-US" sz="1400" dirty="0"/>
                        <a:t> 연산자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정수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를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더하기</a:t>
                      </a: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+ 2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과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를 더한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빼기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–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뺀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곱하기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*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곱한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나누기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/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3.5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로 나눈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ko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나누기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몫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// 2  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로 나눈 뒤 소수점을 버리고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%</a:t>
                      </a:r>
                      <a:endParaRPr lang="ko-Kore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나머지</a:t>
                      </a:r>
                      <a:r>
                        <a:rPr lang="ko-KR" altLang="en-US" sz="1400" dirty="0"/>
                        <a:t> 값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7 % 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로 나눈 뒤 나머지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40277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</a:t>
                      </a: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제곱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7**2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49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제곱을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68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132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  <a:cs typeface="Biome" panose="020B0502040204020203" pitchFamily="34" charset="0"/>
              </a:rPr>
              <a:t>+, -, *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모두 정수일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결과도 정수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중 하나라도 정수가 아닐 경우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결과는 항상 실수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18150" y="2394925"/>
            <a:ext cx="5016276" cy="1499112"/>
            <a:chOff x="746575" y="1718810"/>
            <a:chExt cx="4303862" cy="1506370"/>
          </a:xfrm>
        </p:grpSpPr>
        <p:sp>
          <p:nvSpPr>
            <p:cNvPr id="5" name="직사각형 5"/>
            <p:cNvSpPr>
              <a:spLocks noChangeArrowheads="1"/>
            </p:cNvSpPr>
            <p:nvPr/>
          </p:nvSpPr>
          <p:spPr bwMode="auto">
            <a:xfrm>
              <a:off x="746575" y="1718810"/>
              <a:ext cx="2044511" cy="1506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35827" bIns="0">
              <a:spAutoFit/>
            </a:bodyPr>
            <a:lstStyle/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a = 3 + 4</a:t>
              </a:r>
            </a:p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a</a:t>
              </a:r>
            </a:p>
            <a:p>
              <a:r>
                <a:rPr kumimoji="1" lang="pt-BR" altLang="ko-KR" sz="1592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7</a:t>
              </a:r>
            </a:p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b = 7 - 10</a:t>
              </a:r>
            </a:p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b</a:t>
              </a:r>
            </a:p>
            <a:p>
              <a:r>
                <a:rPr kumimoji="1" lang="pt-BR" altLang="ko-KR" sz="1592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-3</a:t>
              </a:r>
            </a:p>
          </p:txBody>
        </p:sp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3005926" y="1718810"/>
              <a:ext cx="2044511" cy="7750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35827" bIns="0">
              <a:spAutoFit/>
            </a:bodyPr>
            <a:lstStyle/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c = 7 * -3          </a:t>
              </a:r>
            </a:p>
            <a:p>
              <a:r>
                <a:rPr kumimoji="1" lang="pt-BR" altLang="ko-KR" sz="1592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&gt;&gt;&gt; c</a:t>
              </a:r>
            </a:p>
            <a:p>
              <a:r>
                <a:rPr kumimoji="1" lang="pt-BR" altLang="ko-KR" sz="1592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-21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0379" y="4957940"/>
            <a:ext cx="6680468" cy="1423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5827" bIns="0" anchor="ctr" anchorCtr="0">
            <a:noAutofit/>
          </a:bodyPr>
          <a:lstStyle>
            <a:defPPr>
              <a:defRPr lang="en-US"/>
            </a:defPPr>
            <a:lvl1pPr>
              <a:defRPr kumimoji="1"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s-ES" altLang="ko-KR" sz="1592" dirty="0"/>
              <a:t>a = 10; b = 4; x = 10.0; y = 4.0</a:t>
            </a:r>
          </a:p>
          <a:p>
            <a:endParaRPr lang="es-ES" altLang="ko-KR" sz="1592" dirty="0"/>
          </a:p>
          <a:p>
            <a:r>
              <a:rPr lang="es-ES" altLang="ko-KR" sz="1592" dirty="0"/>
              <a:t>print(a + b)  </a:t>
            </a:r>
            <a:r>
              <a:rPr lang="es-ES" altLang="ko-KR" sz="1592" dirty="0">
                <a:solidFill>
                  <a:srgbClr val="C00000"/>
                </a:solidFill>
              </a:rPr>
              <a:t># a + b = 10 + 4 = 14</a:t>
            </a:r>
          </a:p>
          <a:p>
            <a:r>
              <a:rPr lang="es-ES" altLang="ko-KR" sz="1592" dirty="0"/>
              <a:t>print(a + x)  </a:t>
            </a:r>
            <a:r>
              <a:rPr lang="es-ES" altLang="ko-KR" sz="1592" dirty="0">
                <a:solidFill>
                  <a:srgbClr val="C00000"/>
                </a:solidFill>
              </a:rPr>
              <a:t># a + x = 10 + 10.0 = 10.0 + 10.0 = 20.0</a:t>
            </a:r>
          </a:p>
          <a:p>
            <a:r>
              <a:rPr lang="es-ES" altLang="ko-KR" sz="1592" dirty="0"/>
              <a:t>print(a * y)  </a:t>
            </a:r>
            <a:r>
              <a:rPr lang="es-ES" altLang="ko-KR" sz="1592" dirty="0">
                <a:solidFill>
                  <a:srgbClr val="C00000"/>
                </a:solidFill>
              </a:rPr>
              <a:t># a * y = 10 * 4.0 = 10.0 % 4.0 = 40.0</a:t>
            </a:r>
          </a:p>
        </p:txBody>
      </p:sp>
    </p:spTree>
    <p:extLst>
      <p:ext uri="{BB962C8B-B14F-4D97-AF65-F5344CB8AC3E}">
        <p14:creationId xmlns:p14="http://schemas.microsoft.com/office/powerpoint/2010/main" val="4043617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나눗셈의 몫 연산</a:t>
            </a:r>
            <a:endParaRPr lang="en-US" altLang="ko-KR" dirty="0"/>
          </a:p>
          <a:p>
            <a:pPr lvl="1"/>
            <a:r>
              <a:rPr lang="en-US" altLang="ko-KR" dirty="0"/>
              <a:t>// : </a:t>
            </a:r>
            <a:r>
              <a:rPr lang="ko-KR" altLang="en-US" dirty="0"/>
              <a:t>나눗셈의 몫</a:t>
            </a:r>
            <a:endParaRPr lang="en-US" altLang="ko-KR" dirty="0"/>
          </a:p>
          <a:p>
            <a:pPr lvl="1"/>
            <a:r>
              <a:rPr lang="en-US" altLang="ko-KR" dirty="0"/>
              <a:t>/ : </a:t>
            </a:r>
            <a:r>
              <a:rPr lang="ko-KR" altLang="en-US" dirty="0"/>
              <a:t>나눗셈 </a:t>
            </a:r>
            <a:r>
              <a:rPr lang="en-US" altLang="ko-KR" dirty="0"/>
              <a:t>(</a:t>
            </a:r>
            <a:r>
              <a:rPr lang="ko-KR" altLang="en-US" dirty="0"/>
              <a:t>결과는 항상 실수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BB65494-F7B9-AA47-9F48-81D41C7037BE}"/>
              </a:ext>
            </a:extLst>
          </p:cNvPr>
          <p:cNvGrpSpPr/>
          <p:nvPr/>
        </p:nvGrpSpPr>
        <p:grpSpPr>
          <a:xfrm>
            <a:off x="6729314" y="2931861"/>
            <a:ext cx="3625685" cy="2584799"/>
            <a:chOff x="5000782" y="1572339"/>
            <a:chExt cx="4791924" cy="341622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19DB4E3-3373-074C-8B79-B83BE96C1F72}"/>
                </a:ext>
              </a:extLst>
            </p:cNvPr>
            <p:cNvGrpSpPr/>
            <p:nvPr/>
          </p:nvGrpSpPr>
          <p:grpSpPr>
            <a:xfrm>
              <a:off x="5000782" y="1617358"/>
              <a:ext cx="2342906" cy="1733209"/>
              <a:chOff x="5431245" y="1254405"/>
              <a:chExt cx="2797578" cy="206956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E0E8E76-88CF-7C4C-9BB3-1146CF4A5606}"/>
                  </a:ext>
                </a:extLst>
              </p:cNvPr>
              <p:cNvSpPr/>
              <p:nvPr/>
            </p:nvSpPr>
            <p:spPr>
              <a:xfrm>
                <a:off x="5692939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393" dirty="0">
                    <a:latin typeface="+mj-ea"/>
                    <a:ea typeface="+mj-ea"/>
                  </a:rPr>
                  <a:t>7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243D8A-2A3F-7240-B032-675AFD0CCF03}"/>
                  </a:ext>
                </a:extLst>
              </p:cNvPr>
              <p:cNvSpPr/>
              <p:nvPr/>
            </p:nvSpPr>
            <p:spPr>
              <a:xfrm>
                <a:off x="6610497" y="1367407"/>
                <a:ext cx="439075" cy="43907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93" dirty="0">
                    <a:latin typeface="+mj-ea"/>
                    <a:ea typeface="+mj-ea"/>
                  </a:rPr>
                  <a:t>/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1DE304-FD13-F745-A60C-598E19F3F2DD}"/>
                  </a:ext>
                </a:extLst>
              </p:cNvPr>
              <p:cNvSpPr/>
              <p:nvPr/>
            </p:nvSpPr>
            <p:spPr>
              <a:xfrm>
                <a:off x="7310193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393" dirty="0">
                    <a:latin typeface="+mj-ea"/>
                    <a:ea typeface="+mj-ea"/>
                  </a:rPr>
                  <a:t>4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36E5F3F-0C5E-9845-A16C-720813BA311A}"/>
                  </a:ext>
                </a:extLst>
              </p:cNvPr>
              <p:cNvSpPr/>
              <p:nvPr/>
            </p:nvSpPr>
            <p:spPr>
              <a:xfrm>
                <a:off x="6497494" y="2220542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30D0CDB3-B4E8-C54D-A072-0F78066BDDC8}"/>
                  </a:ext>
                </a:extLst>
              </p:cNvPr>
              <p:cNvCxnSpPr/>
              <p:nvPr/>
            </p:nvCxnSpPr>
            <p:spPr>
              <a:xfrm>
                <a:off x="6830034" y="2010820"/>
                <a:ext cx="0" cy="20972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F9269A-C195-E344-BE6B-AA021D375487}"/>
                  </a:ext>
                </a:extLst>
              </p:cNvPr>
              <p:cNvSpPr txBox="1"/>
              <p:nvPr/>
            </p:nvSpPr>
            <p:spPr>
              <a:xfrm>
                <a:off x="6419416" y="2336609"/>
                <a:ext cx="821237" cy="483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.75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69E827D-543E-474E-B466-6D00A4912343}"/>
                  </a:ext>
                </a:extLst>
              </p:cNvPr>
              <p:cNvSpPr txBox="1"/>
              <p:nvPr/>
            </p:nvSpPr>
            <p:spPr>
              <a:xfrm>
                <a:off x="6156327" y="2925181"/>
                <a:ext cx="1347411" cy="398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sz="1045" dirty="0">
                    <a:latin typeface="+mj-ea"/>
                    <a:ea typeface="+mj-ea"/>
                  </a:rPr>
                  <a:t>실수나눗셈</a:t>
                </a:r>
              </a:p>
            </p:txBody>
          </p: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6F946D3D-6BC2-6A4E-95F4-398D81ABD568}"/>
                  </a:ext>
                </a:extLst>
              </p:cNvPr>
              <p:cNvCxnSpPr/>
              <p:nvPr/>
            </p:nvCxnSpPr>
            <p:spPr>
              <a:xfrm>
                <a:off x="5431245" y="2010820"/>
                <a:ext cx="2797578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76D9E58-CEDA-3441-88F7-B23B32E19ACC}"/>
                </a:ext>
              </a:extLst>
            </p:cNvPr>
            <p:cNvGrpSpPr/>
            <p:nvPr/>
          </p:nvGrpSpPr>
          <p:grpSpPr>
            <a:xfrm>
              <a:off x="7449800" y="1572339"/>
              <a:ext cx="2342906" cy="1733211"/>
              <a:chOff x="5431245" y="1254405"/>
              <a:chExt cx="2797578" cy="206956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ECD2A5B-50CC-7642-9DE7-C5691CA7230B}"/>
                  </a:ext>
                </a:extLst>
              </p:cNvPr>
              <p:cNvSpPr/>
              <p:nvPr/>
            </p:nvSpPr>
            <p:spPr>
              <a:xfrm>
                <a:off x="5692939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393" dirty="0">
                    <a:latin typeface="+mj-ea"/>
                    <a:ea typeface="+mj-ea"/>
                  </a:rPr>
                  <a:t>7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757E41F-431A-5F48-A822-20FE0AE8106C}"/>
                  </a:ext>
                </a:extLst>
              </p:cNvPr>
              <p:cNvSpPr/>
              <p:nvPr/>
            </p:nvSpPr>
            <p:spPr>
              <a:xfrm>
                <a:off x="6610497" y="1367407"/>
                <a:ext cx="439075" cy="43907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sz="1095" dirty="0">
                    <a:latin typeface="+mj-ea"/>
                    <a:ea typeface="+mj-ea"/>
                  </a:rPr>
                  <a:t>//</a:t>
                </a:r>
                <a:endParaRPr kumimoji="1" lang="ko-Kore-KR" altLang="en-US" sz="1095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56FF777-19A1-AF48-9E62-BCEE2579B164}"/>
                  </a:ext>
                </a:extLst>
              </p:cNvPr>
              <p:cNvSpPr/>
              <p:nvPr/>
            </p:nvSpPr>
            <p:spPr>
              <a:xfrm>
                <a:off x="7310193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393" dirty="0">
                    <a:latin typeface="+mj-ea"/>
                    <a:ea typeface="+mj-ea"/>
                  </a:rPr>
                  <a:t>4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ADBBA50-BC4E-9B40-9AF5-68B643EF4031}"/>
                  </a:ext>
                </a:extLst>
              </p:cNvPr>
              <p:cNvSpPr/>
              <p:nvPr/>
            </p:nvSpPr>
            <p:spPr>
              <a:xfrm>
                <a:off x="6497494" y="2220542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59BBF20-DA5F-8043-85EF-3D8DB9331D81}"/>
                  </a:ext>
                </a:extLst>
              </p:cNvPr>
              <p:cNvCxnSpPr/>
              <p:nvPr/>
            </p:nvCxnSpPr>
            <p:spPr>
              <a:xfrm>
                <a:off x="6830034" y="2010820"/>
                <a:ext cx="0" cy="20972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A21E1F-3275-AD41-8204-DA68821B07A0}"/>
                  </a:ext>
                </a:extLst>
              </p:cNvPr>
              <p:cNvSpPr txBox="1"/>
              <p:nvPr/>
            </p:nvSpPr>
            <p:spPr>
              <a:xfrm>
                <a:off x="6606974" y="2353307"/>
                <a:ext cx="446116" cy="483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3BA47B-4269-0542-9362-3D1E318ECDA1}"/>
                  </a:ext>
                </a:extLst>
              </p:cNvPr>
              <p:cNvSpPr txBox="1"/>
              <p:nvPr/>
            </p:nvSpPr>
            <p:spPr>
              <a:xfrm>
                <a:off x="6156327" y="2925182"/>
                <a:ext cx="1347411" cy="398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sz="1045" dirty="0">
                    <a:latin typeface="+mj-ea"/>
                    <a:ea typeface="+mj-ea"/>
                  </a:rPr>
                  <a:t>정수나눗셈</a:t>
                </a:r>
              </a:p>
            </p:txBody>
          </p:sp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49EDF53-8D18-B349-8345-2AF5FA1A7DC8}"/>
                  </a:ext>
                </a:extLst>
              </p:cNvPr>
              <p:cNvCxnSpPr/>
              <p:nvPr/>
            </p:nvCxnSpPr>
            <p:spPr>
              <a:xfrm>
                <a:off x="5431245" y="2010820"/>
                <a:ext cx="2797578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BBFCA26-94D6-0B4D-9F3B-DD97BA4B56E4}"/>
                </a:ext>
              </a:extLst>
            </p:cNvPr>
            <p:cNvGrpSpPr/>
            <p:nvPr/>
          </p:nvGrpSpPr>
          <p:grpSpPr>
            <a:xfrm>
              <a:off x="5000782" y="3622460"/>
              <a:ext cx="2342906" cy="1366105"/>
              <a:chOff x="7857257" y="3534269"/>
              <a:chExt cx="2342906" cy="136610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6B95C6A-D896-164C-A11D-01F43A20E734}"/>
                  </a:ext>
                </a:extLst>
              </p:cNvPr>
              <p:cNvSpPr/>
              <p:nvPr/>
            </p:nvSpPr>
            <p:spPr>
              <a:xfrm>
                <a:off x="8076420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740E89B-6AEE-1644-A8C4-B12BCA5246C0}"/>
                  </a:ext>
                </a:extLst>
              </p:cNvPr>
              <p:cNvSpPr/>
              <p:nvPr/>
            </p:nvSpPr>
            <p:spPr>
              <a:xfrm>
                <a:off x="8844853" y="3628906"/>
                <a:ext cx="367715" cy="36771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93" dirty="0">
                    <a:latin typeface="+mj-ea"/>
                    <a:ea typeface="+mj-ea"/>
                  </a:rPr>
                  <a:t>/</a:t>
                </a:r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799F254-A986-F346-B11A-7C5C6B447DA0}"/>
                  </a:ext>
                </a:extLst>
              </p:cNvPr>
              <p:cNvSpPr/>
              <p:nvPr/>
            </p:nvSpPr>
            <p:spPr>
              <a:xfrm>
                <a:off x="9430832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1186CE8-715A-C24B-BCBC-B218623E7AD1}"/>
                  </a:ext>
                </a:extLst>
              </p:cNvPr>
              <p:cNvSpPr/>
              <p:nvPr/>
            </p:nvSpPr>
            <p:spPr>
              <a:xfrm>
                <a:off x="8750216" y="4343386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8F47FC8A-89D0-5D47-9A5D-53B170983667}"/>
                  </a:ext>
                </a:extLst>
              </p:cNvPr>
              <p:cNvCxnSpPr/>
              <p:nvPr/>
            </p:nvCxnSpPr>
            <p:spPr>
              <a:xfrm>
                <a:off x="9028710" y="4167749"/>
                <a:ext cx="0" cy="17563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DD8175-CE19-624B-BCC1-4803C730A9F4}"/>
                  </a:ext>
                </a:extLst>
              </p:cNvPr>
              <p:cNvSpPr txBox="1"/>
              <p:nvPr/>
            </p:nvSpPr>
            <p:spPr>
              <a:xfrm>
                <a:off x="8684826" y="4440588"/>
                <a:ext cx="687767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.75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129FCADB-A168-CF4B-A4E1-8AE4C0E3067F}"/>
                  </a:ext>
                </a:extLst>
              </p:cNvPr>
              <p:cNvCxnSpPr/>
              <p:nvPr/>
            </p:nvCxnSpPr>
            <p:spPr>
              <a:xfrm>
                <a:off x="7857257" y="4167749"/>
                <a:ext cx="2342906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1E1C8B-C00A-9E4A-B35E-F1EFEF2F5AE8}"/>
                  </a:ext>
                </a:extLst>
              </p:cNvPr>
              <p:cNvSpPr txBox="1"/>
              <p:nvPr/>
            </p:nvSpPr>
            <p:spPr>
              <a:xfrm>
                <a:off x="8086568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7.0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9971689-D883-5D4A-9467-4C5FD273FB92}"/>
                  </a:ext>
                </a:extLst>
              </p:cNvPr>
              <p:cNvSpPr txBox="1"/>
              <p:nvPr/>
            </p:nvSpPr>
            <p:spPr>
              <a:xfrm>
                <a:off x="9430805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4.0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B011974-D5AA-B54A-B575-21EC8686FA95}"/>
                </a:ext>
              </a:extLst>
            </p:cNvPr>
            <p:cNvGrpSpPr/>
            <p:nvPr/>
          </p:nvGrpSpPr>
          <p:grpSpPr>
            <a:xfrm>
              <a:off x="7449800" y="3622460"/>
              <a:ext cx="2342906" cy="1366105"/>
              <a:chOff x="7857257" y="3534269"/>
              <a:chExt cx="2342906" cy="1366105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450A6BE-8533-4F43-BE57-6F4F23EB7A3C}"/>
                  </a:ext>
                </a:extLst>
              </p:cNvPr>
              <p:cNvSpPr/>
              <p:nvPr/>
            </p:nvSpPr>
            <p:spPr>
              <a:xfrm>
                <a:off x="8076420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B757482-388C-D34C-ACCA-E2329EC54299}"/>
                  </a:ext>
                </a:extLst>
              </p:cNvPr>
              <p:cNvSpPr/>
              <p:nvPr/>
            </p:nvSpPr>
            <p:spPr>
              <a:xfrm>
                <a:off x="8844853" y="3628906"/>
                <a:ext cx="367715" cy="36771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sz="1095" dirty="0">
                    <a:latin typeface="+mj-ea"/>
                    <a:ea typeface="+mj-ea"/>
                  </a:rPr>
                  <a:t>//</a:t>
                </a:r>
                <a:endParaRPr kumimoji="1" lang="ko-Kore-KR" altLang="en-US" sz="1095" dirty="0">
                  <a:latin typeface="+mj-ea"/>
                  <a:ea typeface="+mj-ea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DD3B91F7-2DFB-8441-9E02-37F0E93581E8}"/>
                  </a:ext>
                </a:extLst>
              </p:cNvPr>
              <p:cNvSpPr/>
              <p:nvPr/>
            </p:nvSpPr>
            <p:spPr>
              <a:xfrm>
                <a:off x="9430832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E818503-1EC5-CF43-B8A6-855622502A98}"/>
                  </a:ext>
                </a:extLst>
              </p:cNvPr>
              <p:cNvSpPr/>
              <p:nvPr/>
            </p:nvSpPr>
            <p:spPr>
              <a:xfrm>
                <a:off x="8750216" y="4343386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393" dirty="0">
                  <a:latin typeface="+mj-ea"/>
                  <a:ea typeface="+mj-ea"/>
                </a:endParaRPr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9E7EF05C-F805-9345-B1E8-2A268E1036B7}"/>
                  </a:ext>
                </a:extLst>
              </p:cNvPr>
              <p:cNvCxnSpPr/>
              <p:nvPr/>
            </p:nvCxnSpPr>
            <p:spPr>
              <a:xfrm>
                <a:off x="9028710" y="4167749"/>
                <a:ext cx="0" cy="17563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A9DDC0-B1CF-8D4A-AA7D-1430B63620BC}"/>
                  </a:ext>
                </a:extLst>
              </p:cNvPr>
              <p:cNvSpPr txBox="1"/>
              <p:nvPr/>
            </p:nvSpPr>
            <p:spPr>
              <a:xfrm>
                <a:off x="8750187" y="4440588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1.0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[R] 75">
                <a:extLst>
                  <a:ext uri="{FF2B5EF4-FFF2-40B4-BE49-F238E27FC236}">
                    <a16:creationId xmlns:a16="http://schemas.microsoft.com/office/drawing/2014/main" id="{BD01BD94-786C-404E-BE91-CBDF4FA0C43F}"/>
                  </a:ext>
                </a:extLst>
              </p:cNvPr>
              <p:cNvCxnSpPr/>
              <p:nvPr/>
            </p:nvCxnSpPr>
            <p:spPr>
              <a:xfrm>
                <a:off x="7857257" y="4167749"/>
                <a:ext cx="2342906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B0A066-DF1F-944E-973B-EAA671704C36}"/>
                  </a:ext>
                </a:extLst>
              </p:cNvPr>
              <p:cNvSpPr txBox="1"/>
              <p:nvPr/>
            </p:nvSpPr>
            <p:spPr>
              <a:xfrm>
                <a:off x="8086568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7.0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632884-5671-9F4E-B5F1-E9D2DC0D98A6}"/>
                  </a:ext>
                </a:extLst>
              </p:cNvPr>
              <p:cNvSpPr txBox="1"/>
              <p:nvPr/>
            </p:nvSpPr>
            <p:spPr>
              <a:xfrm>
                <a:off x="9430805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393" dirty="0">
                    <a:solidFill>
                      <a:schemeClr val="bg1"/>
                    </a:solidFill>
                    <a:latin typeface="+mj-ea"/>
                    <a:ea typeface="+mj-ea"/>
                  </a:rPr>
                  <a:t>4.0</a:t>
                </a:r>
                <a:endParaRPr kumimoji="1" lang="ko-Kore-KR" altLang="en-US" sz="1393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7" name="직사각형 5"/>
          <p:cNvSpPr>
            <a:spLocks noChangeArrowheads="1"/>
          </p:cNvSpPr>
          <p:nvPr/>
        </p:nvSpPr>
        <p:spPr bwMode="auto">
          <a:xfrm>
            <a:off x="1342932" y="2847955"/>
            <a:ext cx="4553014" cy="1194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 / 4	</a:t>
            </a:r>
            <a:r>
              <a:rPr lang="en-US" altLang="ko-KR" sz="1393" dirty="0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# </a:t>
            </a:r>
            <a:r>
              <a:rPr lang="ko-KR" altLang="en-US" sz="1393" dirty="0" err="1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피연산자가</a:t>
            </a:r>
            <a:r>
              <a:rPr lang="ko-KR" altLang="en-US" sz="1393" dirty="0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 정수인 경우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endParaRPr lang="en-US" altLang="ko-KR" sz="1791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1.75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 // 4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4" name="직사각형 5"/>
          <p:cNvSpPr>
            <a:spLocks noChangeArrowheads="1"/>
          </p:cNvSpPr>
          <p:nvPr/>
        </p:nvSpPr>
        <p:spPr bwMode="auto">
          <a:xfrm>
            <a:off x="1342932" y="4416138"/>
            <a:ext cx="4553014" cy="1194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7.0 / 4.0 </a:t>
            </a:r>
            <a:r>
              <a:rPr lang="ko-KR" altLang="en-US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393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피연산자가</a:t>
            </a:r>
            <a:r>
              <a:rPr lang="ko-KR" altLang="en-US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실수인 경우</a:t>
            </a:r>
            <a:endParaRPr lang="en-US" altLang="ko-KR" sz="1393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1.75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7.0 // 4.0 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577149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588"/>
              </a:lnSpc>
            </a:pPr>
            <a:r>
              <a:rPr lang="ko-KR" altLang="en-US" dirty="0"/>
              <a:t>나머지 연산자</a:t>
            </a:r>
            <a:endParaRPr lang="en-US" altLang="ko-KR" dirty="0"/>
          </a:p>
          <a:p>
            <a:pPr lvl="1">
              <a:lnSpc>
                <a:spcPts val="2588"/>
              </a:lnSpc>
            </a:pPr>
            <a:r>
              <a:rPr lang="en-US" altLang="ko-KR" dirty="0"/>
              <a:t>% </a:t>
            </a:r>
            <a:r>
              <a:rPr lang="ko-KR" altLang="en-US" dirty="0"/>
              <a:t>연산자</a:t>
            </a:r>
          </a:p>
          <a:p>
            <a:pPr lvl="1">
              <a:lnSpc>
                <a:spcPts val="2588"/>
              </a:lnSpc>
            </a:pPr>
            <a:r>
              <a:rPr lang="ko-KR" altLang="en-US" dirty="0"/>
              <a:t>나눗셈이 수행된 후 나머지 값을 결과로 산출</a:t>
            </a: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ko-KR" altLang="en-US" dirty="0"/>
          </a:p>
          <a:p>
            <a:pPr>
              <a:lnSpc>
                <a:spcPts val="2588"/>
              </a:lnSpc>
            </a:pPr>
            <a:endParaRPr lang="ko-KR" altLang="en-US" dirty="0"/>
          </a:p>
          <a:p>
            <a:pPr>
              <a:lnSpc>
                <a:spcPts val="2588"/>
              </a:lnSpc>
            </a:pPr>
            <a:r>
              <a:rPr lang="ko-KR" altLang="en-US" dirty="0"/>
              <a:t>나머지 연산자 활용 예</a:t>
            </a:r>
            <a:r>
              <a:rPr lang="en-US" altLang="ko-KR" dirty="0"/>
              <a:t> : </a:t>
            </a:r>
            <a:r>
              <a:rPr lang="ko-KR" altLang="en-US" dirty="0"/>
              <a:t>숫자가 짝수</a:t>
            </a:r>
            <a:r>
              <a:rPr lang="en-US" altLang="ko-KR" dirty="0"/>
              <a:t>(</a:t>
            </a:r>
            <a:r>
              <a:rPr lang="ko-KR" altLang="en-US" dirty="0"/>
              <a:t>홀수</a:t>
            </a:r>
            <a:r>
              <a:rPr lang="en-US" altLang="ko-KR" dirty="0"/>
              <a:t>)</a:t>
            </a:r>
            <a:r>
              <a:rPr lang="ko-KR" altLang="en-US" dirty="0"/>
              <a:t>인지 나머지 연산자를 사용하여 확인</a:t>
            </a:r>
            <a:endParaRPr lang="en-US" altLang="ko-KR" dirty="0"/>
          </a:p>
          <a:p>
            <a:pPr lvl="1">
              <a:lnSpc>
                <a:spcPts val="2588"/>
              </a:lnSpc>
            </a:pPr>
            <a:r>
              <a:rPr lang="ko-KR" altLang="en-US" dirty="0"/>
              <a:t>짝수 </a:t>
            </a:r>
            <a:r>
              <a:rPr lang="en-US" altLang="ko-KR" dirty="0"/>
              <a:t>% 2</a:t>
            </a:r>
            <a:r>
              <a:rPr lang="ko-KR" altLang="en-US" dirty="0"/>
              <a:t>는 항상 </a:t>
            </a:r>
            <a:r>
              <a:rPr lang="en-US" altLang="ko-KR" dirty="0"/>
              <a:t>0</a:t>
            </a:r>
          </a:p>
          <a:p>
            <a:pPr lvl="1">
              <a:lnSpc>
                <a:spcPts val="2588"/>
              </a:lnSpc>
            </a:pPr>
            <a:r>
              <a:rPr lang="ko-KR" altLang="en-US" dirty="0"/>
              <a:t>홀수 </a:t>
            </a:r>
            <a:r>
              <a:rPr lang="en-US" altLang="ko-KR" dirty="0"/>
              <a:t>% 2</a:t>
            </a:r>
            <a:r>
              <a:rPr lang="ko-KR" altLang="en-US" dirty="0"/>
              <a:t>는 항상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480D5-A663-DA4B-9389-8FAE0DF73F56}"/>
              </a:ext>
            </a:extLst>
          </p:cNvPr>
          <p:cNvGrpSpPr/>
          <p:nvPr/>
        </p:nvGrpSpPr>
        <p:grpSpPr>
          <a:xfrm>
            <a:off x="5876088" y="2653981"/>
            <a:ext cx="2045200" cy="1205554"/>
            <a:chOff x="3516608" y="3481708"/>
            <a:chExt cx="3354346" cy="195585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62BDE1-7E7D-3E49-A0BC-BBA8309F9FFF}"/>
                </a:ext>
              </a:extLst>
            </p:cNvPr>
            <p:cNvSpPr/>
            <p:nvPr/>
          </p:nvSpPr>
          <p:spPr>
            <a:xfrm>
              <a:off x="3728391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+mj-ea"/>
                  <a:ea typeface="+mj-ea"/>
                </a:rPr>
                <a:t>7</a:t>
              </a:r>
              <a:endParaRPr kumimoji="1" lang="ko-Kore-KR" altLang="en-US" sz="1791" dirty="0"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823F4F-EE72-FF47-A8C3-4295034CE22E}"/>
                </a:ext>
              </a:extLst>
            </p:cNvPr>
            <p:cNvSpPr/>
            <p:nvPr/>
          </p:nvSpPr>
          <p:spPr>
            <a:xfrm>
              <a:off x="4930552" y="3617200"/>
              <a:ext cx="526459" cy="526459"/>
            </a:xfrm>
            <a:prstGeom prst="rect">
              <a:avLst/>
            </a:prstGeom>
            <a:solidFill>
              <a:srgbClr val="9AC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791" dirty="0">
                  <a:latin typeface="+mj-ea"/>
                  <a:ea typeface="+mj-ea"/>
                </a:rPr>
                <a:t>%</a:t>
              </a:r>
              <a:endParaRPr kumimoji="1" lang="ko-Kore-KR" altLang="en-US" sz="1791" dirty="0"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266F656-823F-144C-8631-6FE592998597}"/>
                </a:ext>
              </a:extLst>
            </p:cNvPr>
            <p:cNvSpPr/>
            <p:nvPr/>
          </p:nvSpPr>
          <p:spPr>
            <a:xfrm>
              <a:off x="5871494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+mj-ea"/>
                  <a:ea typeface="+mj-ea"/>
                </a:rPr>
                <a:t>4</a:t>
              </a:r>
              <a:endParaRPr kumimoji="1" lang="ko-Kore-KR" altLang="en-US" sz="1791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1EFD9CB-F230-DA41-83E4-3C82FFF36307}"/>
                </a:ext>
              </a:extLst>
            </p:cNvPr>
            <p:cNvSpPr/>
            <p:nvPr/>
          </p:nvSpPr>
          <p:spPr>
            <a:xfrm>
              <a:off x="4795060" y="4640123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91" dirty="0">
                  <a:latin typeface="+mj-ea"/>
                  <a:ea typeface="+mj-ea"/>
                </a:rPr>
                <a:t>3</a:t>
              </a:r>
              <a:endParaRPr kumimoji="1" lang="ko-Kore-KR" altLang="en-US" sz="1791" dirty="0">
                <a:latin typeface="+mj-ea"/>
                <a:ea typeface="+mj-ea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00314BC-A25D-8240-B6C1-77AA32921C8B}"/>
                </a:ext>
              </a:extLst>
            </p:cNvPr>
            <p:cNvCxnSpPr/>
            <p:nvPr/>
          </p:nvCxnSpPr>
          <p:spPr>
            <a:xfrm>
              <a:off x="5193781" y="4388663"/>
              <a:ext cx="0" cy="25146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FC788D6A-882F-DD4B-AD09-9240CA3CC22B}"/>
                </a:ext>
              </a:extLst>
            </p:cNvPr>
            <p:cNvCxnSpPr/>
            <p:nvPr/>
          </p:nvCxnSpPr>
          <p:spPr>
            <a:xfrm>
              <a:off x="3516608" y="4388663"/>
              <a:ext cx="3354346" cy="0"/>
            </a:xfrm>
            <a:prstGeom prst="line">
              <a:avLst/>
            </a:prstGeom>
            <a:ln w="28575">
              <a:solidFill>
                <a:srgbClr val="E77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5"/>
          <p:cNvSpPr>
            <a:spLocks noChangeArrowheads="1"/>
          </p:cNvSpPr>
          <p:nvPr/>
        </p:nvSpPr>
        <p:spPr bwMode="auto">
          <a:xfrm>
            <a:off x="1983002" y="2541014"/>
            <a:ext cx="2662034" cy="826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e = 7 % 4</a:t>
            </a: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e</a:t>
            </a:r>
          </a:p>
          <a:p>
            <a:pPr latinLnBrk="1"/>
            <a:r>
              <a:rPr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3541157" y="4787011"/>
            <a:ext cx="3770744" cy="1317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n1 = 30; 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n2 = 35</a:t>
            </a:r>
            <a:endParaRPr lang="pt-BR" altLang="ko-KR" sz="1592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n1 % 2    </a:t>
            </a:r>
            <a:r>
              <a:rPr lang="pt-BR" altLang="ko-KR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짝수</a:t>
            </a:r>
            <a:endParaRPr lang="pt-BR" altLang="ko-KR" sz="1393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</a:t>
            </a: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n2 %2     </a:t>
            </a:r>
            <a:r>
              <a:rPr lang="pt-BR" altLang="ko-KR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홀수</a:t>
            </a:r>
            <a:endParaRPr lang="pt-BR" altLang="ko-KR" sz="1393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1230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/>
              <a:t>실수 연산에서 주의할 점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정수와 실수를 함께 연산하면 결과는 실수</a:t>
            </a: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컴퓨터 메모리는 한정되어 있기 때문에 무한 소수는 일정 소수점</a:t>
            </a:r>
            <a:r>
              <a:rPr lang="en-US" altLang="ko-KR" sz="1800" dirty="0"/>
              <a:t>(16</a:t>
            </a:r>
            <a:r>
              <a:rPr lang="ko-KR" altLang="en-US" sz="1800" dirty="0"/>
              <a:t>자리 정도</a:t>
            </a:r>
            <a:r>
              <a:rPr lang="en-US" altLang="ko-KR" sz="1800" dirty="0"/>
              <a:t>)</a:t>
            </a:r>
            <a:r>
              <a:rPr lang="ko-KR" altLang="en-US" sz="1800" dirty="0"/>
              <a:t>까지만 표현함</a:t>
            </a: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실수는 부동소수점이라는 특수한 방식으로 표현되어 근사치 표현으로 미세한 오차가 발생할 수 있음</a:t>
            </a: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ko-KR" altLang="en-US" sz="1800" dirty="0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1292466" y="2237587"/>
            <a:ext cx="2662034" cy="107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 + 2</a:t>
            </a:r>
          </a:p>
          <a:p>
            <a:pPr latinLnBrk="1"/>
            <a:r>
              <a:rPr kumimoji="1"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</a:t>
            </a:r>
          </a:p>
          <a:p>
            <a:pPr latinLnBrk="1"/>
            <a:r>
              <a:rPr kumimoji="1"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 + 2.0</a:t>
            </a:r>
          </a:p>
          <a:p>
            <a:pPr latinLnBrk="1"/>
            <a:r>
              <a:rPr kumimoji="1"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3.0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E365F2A-EEF8-4037-9FA8-8368DAFC3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66" y="3939842"/>
            <a:ext cx="2762777" cy="58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2 / 3</a:t>
            </a:r>
          </a:p>
          <a:p>
            <a:pPr latinLnBrk="1"/>
            <a:r>
              <a:rPr kumimoji="1"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0.6666666666666666</a:t>
            </a:r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26E8F8E7-E6A5-40A7-B5E8-56E99B6D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602" y="5370269"/>
            <a:ext cx="2762777" cy="58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0.1 + 0.2</a:t>
            </a:r>
          </a:p>
          <a:p>
            <a:pPr latinLnBrk="1"/>
            <a:r>
              <a:rPr kumimoji="1"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0.30000000000000004</a:t>
            </a:r>
          </a:p>
        </p:txBody>
      </p:sp>
    </p:spTree>
    <p:extLst>
      <p:ext uri="{BB962C8B-B14F-4D97-AF65-F5344CB8AC3E}">
        <p14:creationId xmlns:p14="http://schemas.microsoft.com/office/powerpoint/2010/main" val="1370850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산술연산 내장 함수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수치연산</a:t>
            </a:r>
            <a:r>
              <a:rPr lang="ko-KR" altLang="en-US" dirty="0"/>
              <a:t> 관련 </a:t>
            </a:r>
            <a:r>
              <a:rPr lang="ko-KR" altLang="en-US" dirty="0" err="1"/>
              <a:t>내장함수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2654156" y="708842"/>
            <a:ext cx="183841" cy="32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93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26071" y="1814884"/>
          <a:ext cx="6583864" cy="1788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4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15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907415" algn="ctr"/>
                          <a:tab pos="1814830" algn="r"/>
                        </a:tabLs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함수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설명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비고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5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abs(x)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절대값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반환</a:t>
                      </a: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내장 함수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5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round()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반올림 계산 함수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내장 함수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60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divmod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x,y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몫과 나머지 반환</a:t>
                      </a:r>
                      <a:endParaRPr lang="en-US" alt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(x//y, </a:t>
                      </a:r>
                      <a:r>
                        <a:rPr lang="en-US" altLang="ko-KR" sz="1800" kern="100" dirty="0" err="1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x%y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쌍을 반환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내장 함수</a:t>
                      </a:r>
                      <a:endParaRPr kumimoji="0" lang="ko-KR" altLang="en-US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800" kern="100" dirty="0">
                        <a:solidFill>
                          <a:srgbClr val="C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250" marR="682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C28138F-D958-4BE8-BF4A-EE957BD82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694" y="4221088"/>
            <a:ext cx="3618852" cy="21134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de-DE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abs(10)</a:t>
            </a:r>
          </a:p>
          <a:p>
            <a:pPr latinLnBrk="1"/>
            <a:r>
              <a:rPr kumimoji="1" lang="de-DE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</a:t>
            </a:r>
          </a:p>
          <a:p>
            <a:pPr latinLnBrk="1"/>
            <a:r>
              <a:rPr kumimoji="1" lang="de-DE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abs(-10)</a:t>
            </a:r>
          </a:p>
          <a:p>
            <a:pPr latinLnBrk="1"/>
            <a:r>
              <a:rPr kumimoji="1" lang="de-DE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</a:t>
            </a:r>
          </a:p>
          <a:p>
            <a:pPr latinLnBrk="1"/>
            <a:r>
              <a:rPr kumimoji="1" lang="de-DE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round(3.14159, 2)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3.14</a:t>
            </a:r>
            <a:endParaRPr kumimoji="1" lang="de-DE" altLang="ko-KR" sz="1592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kumimoji="1" lang="en-US" altLang="ko-KR" sz="1592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divmod</a:t>
            </a:r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(17, 4) 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(4, 1)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A607BA-E24E-463E-8F9B-B43A164AC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551" y="4221088"/>
            <a:ext cx="5464905" cy="1562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0.1 + 0.2</a:t>
            </a:r>
          </a:p>
          <a:p>
            <a:pPr latinLnBrk="1"/>
            <a:r>
              <a:rPr kumimoji="1" lang="pt-BR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0.30000000000000004</a:t>
            </a:r>
          </a:p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round(0.1+0.2, 10)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</a:t>
            </a:r>
          </a:p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round(0.1+0.2, 15)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</a:t>
            </a:r>
            <a:endParaRPr kumimoji="1" lang="pt-BR" altLang="ko-KR" sz="1592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9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</a:t>
            </a:r>
            <a:endParaRPr lang="en-US" altLang="ko-KR" dirty="0"/>
          </a:p>
          <a:p>
            <a:pPr lvl="1"/>
            <a:r>
              <a:rPr lang="ko-KR" altLang="en-US" dirty="0"/>
              <a:t>산술 연산자의 우선순위는 괄호가 가장 우선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곱셈</a:t>
            </a:r>
            <a:r>
              <a:rPr lang="en-US" altLang="ko-KR" dirty="0"/>
              <a:t>(</a:t>
            </a:r>
            <a:r>
              <a:rPr lang="ko-KR" altLang="en-US" dirty="0"/>
              <a:t>또는 나눗셈</a:t>
            </a:r>
            <a:r>
              <a:rPr lang="en-US" altLang="ko-KR" dirty="0"/>
              <a:t>)</a:t>
            </a:r>
            <a:r>
              <a:rPr lang="ko-KR" altLang="en-US" dirty="0"/>
              <a:t>이 그 다음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(</a:t>
            </a:r>
            <a:r>
              <a:rPr lang="ko-KR" altLang="en-US" dirty="0"/>
              <a:t>또는 뺄셈</a:t>
            </a:r>
            <a:r>
              <a:rPr lang="en-US" altLang="ko-KR" dirty="0"/>
              <a:t>)</a:t>
            </a:r>
            <a:r>
              <a:rPr lang="ko-KR" altLang="en-US" dirty="0"/>
              <a:t>이 가장 마지막으로 수행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덧셈</a:t>
            </a:r>
            <a:r>
              <a:rPr lang="en-US" altLang="ko-KR" dirty="0"/>
              <a:t>(</a:t>
            </a:r>
            <a:r>
              <a:rPr lang="ko-KR" altLang="en-US" dirty="0"/>
              <a:t>또는 뺄셈</a:t>
            </a:r>
            <a:r>
              <a:rPr lang="en-US" altLang="ko-KR" dirty="0"/>
              <a:t>)</a:t>
            </a:r>
            <a:r>
              <a:rPr lang="ko-KR" altLang="en-US" dirty="0"/>
              <a:t>끼리 나오거나 곱셈</a:t>
            </a:r>
            <a:r>
              <a:rPr lang="en-US" altLang="ko-KR" dirty="0"/>
              <a:t>(</a:t>
            </a:r>
            <a:r>
              <a:rPr lang="ko-KR" altLang="en-US" dirty="0"/>
              <a:t>또는 나눗셈</a:t>
            </a:r>
            <a:r>
              <a:rPr lang="en-US" altLang="ko-KR" dirty="0"/>
              <a:t>)</a:t>
            </a:r>
            <a:r>
              <a:rPr lang="ko-KR" altLang="en-US" dirty="0"/>
              <a:t>끼리 나오면 왼쪽에서 오른쪽으로 계산이 진행됨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428407" y="3823223"/>
            <a:ext cx="3878857" cy="1369008"/>
            <a:chOff x="2302366" y="3631634"/>
            <a:chExt cx="5768654" cy="15949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118" b="42963"/>
            <a:stretch/>
          </p:blipFill>
          <p:spPr>
            <a:xfrm>
              <a:off x="2302366" y="3631634"/>
              <a:ext cx="5598725" cy="9224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73189" y="4447168"/>
              <a:ext cx="603809" cy="42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9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①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79232" y="4745853"/>
              <a:ext cx="945106" cy="42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9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②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66773" y="4411470"/>
              <a:ext cx="945106" cy="42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9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①</a:t>
              </a:r>
            </a:p>
          </p:txBody>
        </p:sp>
        <p:sp>
          <p:nvSpPr>
            <p:cNvPr id="5" name="왼쪽 중괄호 4"/>
            <p:cNvSpPr/>
            <p:nvPr/>
          </p:nvSpPr>
          <p:spPr>
            <a:xfrm rot="16200000">
              <a:off x="2848201" y="4135034"/>
              <a:ext cx="256020" cy="1077660"/>
            </a:xfrm>
            <a:prstGeom prst="leftBrace">
              <a:avLst/>
            </a:prstGeom>
            <a:ln w="19050">
              <a:solidFill>
                <a:schemeClr val="accent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25914" y="4800031"/>
              <a:ext cx="945106" cy="42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9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②</a:t>
              </a:r>
            </a:p>
          </p:txBody>
        </p:sp>
        <p:sp>
          <p:nvSpPr>
            <p:cNvPr id="12" name="왼쪽 중괄호 11"/>
            <p:cNvSpPr/>
            <p:nvPr/>
          </p:nvSpPr>
          <p:spPr>
            <a:xfrm rot="16200000">
              <a:off x="6854246" y="4220341"/>
              <a:ext cx="388193" cy="1039218"/>
            </a:xfrm>
            <a:prstGeom prst="leftBrace">
              <a:avLst/>
            </a:prstGeom>
            <a:ln w="19050">
              <a:solidFill>
                <a:schemeClr val="accent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1551491" y="3817407"/>
            <a:ext cx="3878857" cy="107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+ 4 * 5		</a:t>
            </a:r>
            <a:r>
              <a:rPr kumimoji="1"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3 + 20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23</a:t>
            </a:r>
          </a:p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(3 + 4) * 5 		</a:t>
            </a:r>
            <a:r>
              <a:rPr kumimoji="1"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 * 5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35</a:t>
            </a:r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1560778" y="5192231"/>
            <a:ext cx="3869570" cy="107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+ 4 – 5    	</a:t>
            </a:r>
            <a:r>
              <a:rPr kumimoji="1"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 – 5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</a:t>
            </a:r>
          </a:p>
          <a:p>
            <a:pPr latinLnBrk="1"/>
            <a:r>
              <a:rPr kumimoji="1"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(4 – 5)   	</a:t>
            </a:r>
            <a:r>
              <a:rPr kumimoji="1"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3 + -1</a:t>
            </a:r>
          </a:p>
          <a:p>
            <a:pPr latinLnBrk="1"/>
            <a:r>
              <a:rPr kumimoji="1"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6396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복합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연산과 할당을 동시에 표현</a:t>
            </a:r>
            <a:endParaRPr lang="en-US" altLang="ko-KR" dirty="0"/>
          </a:p>
          <a:p>
            <a:r>
              <a:rPr lang="en-US" altLang="ko-KR" dirty="0"/>
              <a:t>+= </a:t>
            </a:r>
            <a:r>
              <a:rPr lang="ko-KR" altLang="en-US" dirty="0"/>
              <a:t>처럼 대입 연산자와 다른 연산자를 합쳐 놓은 연산자</a:t>
            </a: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9E3D1546-A106-584D-BB2A-9196201052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32" t="14875" r="39525" b="25771"/>
          <a:stretch/>
        </p:blipFill>
        <p:spPr>
          <a:xfrm>
            <a:off x="1501847" y="2556424"/>
            <a:ext cx="3661141" cy="303816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91922" y="2642161"/>
          <a:ext cx="5264992" cy="295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72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516658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1990613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복합 연산자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 예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의미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+=</a:t>
                      </a:r>
                      <a:endParaRPr lang="ko-Kore-KR" altLang="en-US" sz="1400" b="1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 err="1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en-US" sz="1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+= 8</a:t>
                      </a:r>
                      <a:endParaRPr lang="ko-Kore-KR" altLang="en-US" sz="1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dirty="0" err="1"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en-US" sz="1400" dirty="0">
                          <a:latin typeface="Consolas" panose="020B0609020204030204" pitchFamily="49" charset="0"/>
                          <a:ea typeface="+mj-ea"/>
                        </a:rPr>
                        <a:t> = </a:t>
                      </a:r>
                      <a:r>
                        <a:rPr lang="en-US" altLang="en-US" sz="1400" dirty="0" err="1"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en-US" sz="1400" baseline="0" dirty="0">
                          <a:latin typeface="Consolas" panose="020B0609020204030204" pitchFamily="49" charset="0"/>
                          <a:ea typeface="+mj-ea"/>
                        </a:rPr>
                        <a:t> + 8</a:t>
                      </a:r>
                      <a:endParaRPr lang="ko-Kore-KR" altLang="en-US" sz="1400" dirty="0">
                        <a:latin typeface="Consolas" panose="020B0609020204030204" pitchFamily="49" charset="0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-=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-=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- 8</a:t>
                      </a: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*=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 8</a:t>
                      </a: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/=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9960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//=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//=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//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40010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%=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%=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%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95293"/>
                  </a:ext>
                </a:extLst>
              </a:tr>
              <a:tr h="3690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**=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**=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**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6869" marR="116869" marT="34126" marB="3412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28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582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관계 </a:t>
            </a:r>
            <a:r>
              <a:rPr lang="ko-KR" altLang="en-US" dirty="0" err="1"/>
              <a:t>연산자란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두 값 중 어떤 것이 </a:t>
            </a:r>
            <a:r>
              <a:rPr lang="ko-KR" altLang="en-US" b="1" dirty="0">
                <a:solidFill>
                  <a:srgbClr val="C00000"/>
                </a:solidFill>
              </a:rPr>
              <a:t>큰지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작은지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같은지를 비교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결과는 참</a:t>
            </a:r>
            <a:r>
              <a:rPr lang="en-US" altLang="ko-KR" b="1" dirty="0">
                <a:solidFill>
                  <a:srgbClr val="C00000"/>
                </a:solidFill>
              </a:rPr>
              <a:t>(True)</a:t>
            </a:r>
            <a:r>
              <a:rPr lang="ko-KR" altLang="en-US" b="1" dirty="0">
                <a:solidFill>
                  <a:srgbClr val="C00000"/>
                </a:solidFill>
              </a:rPr>
              <a:t>이나 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조건문</a:t>
            </a:r>
            <a:r>
              <a:rPr lang="en-US" altLang="ko-KR" dirty="0"/>
              <a:t>(if )</a:t>
            </a:r>
            <a:r>
              <a:rPr lang="ko-KR" altLang="en-US" dirty="0"/>
              <a:t>이나 </a:t>
            </a:r>
            <a:r>
              <a:rPr lang="ko-KR" altLang="en-US" dirty="0" err="1"/>
              <a:t>반복문</a:t>
            </a:r>
            <a:r>
              <a:rPr lang="en-US" altLang="ko-KR" dirty="0"/>
              <a:t>(for, while)</a:t>
            </a:r>
            <a:r>
              <a:rPr lang="ko-KR" altLang="en-US" dirty="0"/>
              <a:t>에서 사용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관계 연산자의 종류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35" y="2293029"/>
            <a:ext cx="2232891" cy="71452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00DE68-54B9-2344-AD6B-13A9507DF5AA}"/>
              </a:ext>
            </a:extLst>
          </p:cNvPr>
          <p:cNvGraphicFramePr>
            <a:graphicFrameLocks noGrp="1"/>
          </p:cNvGraphicFramePr>
          <p:nvPr/>
        </p:nvGraphicFramePr>
        <p:xfrm>
          <a:off x="1170087" y="4103434"/>
          <a:ext cx="7572639" cy="2336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702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3425853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2338084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</a:tblGrid>
              <a:tr h="3274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operator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description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example</a:t>
                      </a:r>
                      <a:endParaRPr lang="ko-Kore-KR" altLang="en-US" sz="14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==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== 7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!=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not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!= 7 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&gt;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greater than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&gt; 7  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&lt;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less than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&lt; 7  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&gt;=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greater than or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&gt;= 7 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&lt;=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less than or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800" u="none" strike="noStrike" dirty="0">
                          <a:effectLst/>
                          <a:latin typeface="+mj-ea"/>
                          <a:ea typeface="+mj-ea"/>
                        </a:rPr>
                        <a:t> 5 &lt;= 7    </a:t>
                      </a: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469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 연산자의 결과값</a:t>
            </a:r>
            <a:endParaRPr lang="en-US" altLang="ko-KR" dirty="0"/>
          </a:p>
          <a:p>
            <a:pPr lvl="1"/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ECD181-6B9D-D842-B464-A7089055C6E2}"/>
              </a:ext>
            </a:extLst>
          </p:cNvPr>
          <p:cNvGrpSpPr/>
          <p:nvPr/>
        </p:nvGrpSpPr>
        <p:grpSpPr>
          <a:xfrm>
            <a:off x="2991337" y="3152488"/>
            <a:ext cx="6150590" cy="1118609"/>
            <a:chOff x="1405985" y="2914175"/>
            <a:chExt cx="6180365" cy="112402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54BE633-4EFE-694B-9393-123DFFE38948}"/>
                </a:ext>
              </a:extLst>
            </p:cNvPr>
            <p:cNvGrpSpPr/>
            <p:nvPr/>
          </p:nvGrpSpPr>
          <p:grpSpPr>
            <a:xfrm>
              <a:off x="1405985" y="2914175"/>
              <a:ext cx="2464774" cy="1124024"/>
              <a:chOff x="974278" y="2914182"/>
              <a:chExt cx="2464774" cy="112402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AAA368C-7ECD-D544-82D6-F5FF20B7B5DA}"/>
                  </a:ext>
                </a:extLst>
              </p:cNvPr>
              <p:cNvGrpSpPr/>
              <p:nvPr/>
            </p:nvGrpSpPr>
            <p:grpSpPr>
              <a:xfrm>
                <a:off x="974278" y="2914182"/>
                <a:ext cx="2464774" cy="675714"/>
                <a:chOff x="356649" y="4755658"/>
                <a:chExt cx="2464774" cy="675714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DF10F2C-28E6-FD49-B7CA-7190453C5A2D}"/>
                    </a:ext>
                  </a:extLst>
                </p:cNvPr>
                <p:cNvSpPr/>
                <p:nvPr/>
              </p:nvSpPr>
              <p:spPr>
                <a:xfrm>
                  <a:off x="1368125" y="4869368"/>
                  <a:ext cx="441822" cy="441822"/>
                </a:xfrm>
                <a:prstGeom prst="rect">
                  <a:avLst/>
                </a:prstGeom>
                <a:solidFill>
                  <a:srgbClr val="9AC3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791" dirty="0">
                      <a:latin typeface="+mj-ea"/>
                      <a:ea typeface="+mj-ea"/>
                    </a:rPr>
                    <a:t>&gt;</a:t>
                  </a:r>
                  <a:endParaRPr kumimoji="1" lang="ko-Kore-KR" altLang="en-US" sz="1791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2FCFCCB-7B28-7E4F-A361-3CD2489C5F65}"/>
                    </a:ext>
                  </a:extLst>
                </p:cNvPr>
                <p:cNvGrpSpPr/>
                <p:nvPr/>
              </p:nvGrpSpPr>
              <p:grpSpPr>
                <a:xfrm>
                  <a:off x="356649" y="4755658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9A557C63-00CC-494F-8ABF-A4F913D31B50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sz="179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3904361-809C-CA42-ABF6-5A270C002BC0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76" y="4904170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791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100</a:t>
                    </a:r>
                    <a:endParaRPr kumimoji="1" lang="ko-Kore-KR" altLang="en-US" sz="1791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C56532D6-1C96-B949-BB64-59F818BDAF4E}"/>
                    </a:ext>
                  </a:extLst>
                </p:cNvPr>
                <p:cNvGrpSpPr/>
                <p:nvPr/>
              </p:nvGrpSpPr>
              <p:grpSpPr>
                <a:xfrm>
                  <a:off x="2152182" y="4762131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3BB5FE66-523A-0D44-AA42-CF541924AF5A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sz="179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18B85C6-57CC-7444-BD5E-1A8BA4A055F3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16" y="4904170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791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endParaRPr kumimoji="1" lang="ko-Kore-KR" altLang="en-US" sz="1791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484492-F36D-C742-9427-12F27F94D0F7}"/>
                  </a:ext>
                </a:extLst>
              </p:cNvPr>
              <p:cNvSpPr txBox="1"/>
              <p:nvPr/>
            </p:nvSpPr>
            <p:spPr>
              <a:xfrm>
                <a:off x="1207607" y="3668874"/>
                <a:ext cx="1993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sz="1791" dirty="0">
                    <a:solidFill>
                      <a:srgbClr val="1C449D"/>
                    </a:solidFill>
                    <a:latin typeface="+mj-ea"/>
                    <a:ea typeface="+mj-ea"/>
                  </a:rPr>
                  <a:t>계산 결과값</a:t>
                </a:r>
                <a:r>
                  <a:rPr lang="en-US" altLang="ko-KR" sz="1791" dirty="0">
                    <a:solidFill>
                      <a:srgbClr val="1C449D"/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True</a:t>
                </a:r>
                <a:endParaRPr lang="ko-KR" altLang="en-US" sz="179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AC141AF-E4CA-A64C-981E-78E6F935DB64}"/>
                </a:ext>
              </a:extLst>
            </p:cNvPr>
            <p:cNvGrpSpPr/>
            <p:nvPr/>
          </p:nvGrpSpPr>
          <p:grpSpPr>
            <a:xfrm>
              <a:off x="5121576" y="2914175"/>
              <a:ext cx="2464774" cy="1124024"/>
              <a:chOff x="974278" y="2914182"/>
              <a:chExt cx="2464774" cy="112402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80BB8E3-6B9B-DB4F-802B-1F1489D1777B}"/>
                  </a:ext>
                </a:extLst>
              </p:cNvPr>
              <p:cNvGrpSpPr/>
              <p:nvPr/>
            </p:nvGrpSpPr>
            <p:grpSpPr>
              <a:xfrm>
                <a:off x="974278" y="2914182"/>
                <a:ext cx="2464774" cy="675714"/>
                <a:chOff x="356649" y="4755658"/>
                <a:chExt cx="2464774" cy="675714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21D319BB-260D-474D-B5D7-0B84EBFD57FA}"/>
                    </a:ext>
                  </a:extLst>
                </p:cNvPr>
                <p:cNvSpPr/>
                <p:nvPr/>
              </p:nvSpPr>
              <p:spPr>
                <a:xfrm>
                  <a:off x="1368125" y="4869368"/>
                  <a:ext cx="441822" cy="441822"/>
                </a:xfrm>
                <a:prstGeom prst="rect">
                  <a:avLst/>
                </a:prstGeom>
                <a:solidFill>
                  <a:srgbClr val="9AC3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791" dirty="0">
                      <a:latin typeface="+mj-ea"/>
                      <a:ea typeface="+mj-ea"/>
                    </a:rPr>
                    <a:t>&gt;</a:t>
                  </a:r>
                  <a:endParaRPr kumimoji="1" lang="ko-Kore-KR" altLang="en-US" sz="1791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624BE05D-9A40-F648-89A2-06511D1E7ACB}"/>
                    </a:ext>
                  </a:extLst>
                </p:cNvPr>
                <p:cNvGrpSpPr/>
                <p:nvPr/>
              </p:nvGrpSpPr>
              <p:grpSpPr>
                <a:xfrm>
                  <a:off x="356649" y="4755658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74C5E307-7A8E-CF45-8B00-6FF3B063FD73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sz="179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1885053-747C-D546-9697-F3D6730B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16" y="4904170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791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endParaRPr kumimoji="1" lang="ko-Kore-KR" altLang="en-US" sz="1791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2F97FC71-5F0E-0F40-9E09-7C36AABF6315}"/>
                    </a:ext>
                  </a:extLst>
                </p:cNvPr>
                <p:cNvGrpSpPr/>
                <p:nvPr/>
              </p:nvGrpSpPr>
              <p:grpSpPr>
                <a:xfrm>
                  <a:off x="2152182" y="4762131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118B6CA4-3119-D74C-A9C8-2EBF7E3E09D0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sz="179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22ADCEB-0F52-1645-AA9F-9E5BA7B19D3B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76" y="4904170"/>
                    <a:ext cx="5693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1791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100</a:t>
                    </a:r>
                    <a:endParaRPr kumimoji="1" lang="ko-Kore-KR" altLang="en-US" sz="1791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F4B048-BAC5-1F45-A984-9E63ADF47EFB}"/>
                  </a:ext>
                </a:extLst>
              </p:cNvPr>
              <p:cNvSpPr txBox="1"/>
              <p:nvPr/>
            </p:nvSpPr>
            <p:spPr>
              <a:xfrm>
                <a:off x="1174939" y="3668874"/>
                <a:ext cx="2058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sz="1791" dirty="0">
                    <a:solidFill>
                      <a:srgbClr val="1C449D"/>
                    </a:solidFill>
                    <a:latin typeface="+mj-ea"/>
                    <a:ea typeface="+mj-ea"/>
                  </a:rPr>
                  <a:t>계산 결과값</a:t>
                </a:r>
                <a:r>
                  <a:rPr lang="en-US" altLang="ko-KR" sz="1791" dirty="0">
                    <a:solidFill>
                      <a:srgbClr val="1C449D"/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False</a:t>
                </a:r>
                <a:endParaRPr lang="ko-KR" altLang="en-US" sz="179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62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</a:t>
            </a:r>
            <a:r>
              <a:rPr lang="en-US" altLang="ko-KR" dirty="0"/>
              <a:t>(Python)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altLang="ko-KR" dirty="0"/>
              <a:t>Python for Windows</a:t>
            </a:r>
            <a:r>
              <a:rPr lang="ko-KR" altLang="en-US" dirty="0"/>
              <a:t>을 다운로드 </a:t>
            </a:r>
            <a:r>
              <a:rPr lang="en-US" altLang="ko-KR" dirty="0"/>
              <a:t>(</a:t>
            </a:r>
            <a:r>
              <a:rPr lang="ko-KR" altLang="en-US" dirty="0"/>
              <a:t>가급적 최신버전 설치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  <a:hlinkClick r:id="rId2"/>
              </a:rPr>
              <a:t>https://www.python.org/downloads/</a:t>
            </a:r>
            <a:r>
              <a:rPr lang="en-US" altLang="ko-KR" dirty="0">
                <a:solidFill>
                  <a:srgbClr val="0000FF"/>
                </a:solidFill>
              </a:rPr>
              <a:t> (</a:t>
            </a:r>
            <a:r>
              <a:rPr lang="ko-KR" altLang="en-US" dirty="0">
                <a:solidFill>
                  <a:srgbClr val="0000FF"/>
                </a:solidFill>
              </a:rPr>
              <a:t>파이썬 공식사이트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91AD3-468E-403E-B746-DFE9853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81" y="2410489"/>
            <a:ext cx="5266517" cy="4399091"/>
          </a:xfrm>
          <a:prstGeom prst="rect">
            <a:avLst/>
          </a:prstGeom>
        </p:spPr>
      </p:pic>
      <p:sp>
        <p:nvSpPr>
          <p:cNvPr id="21" name="폭발: 8pt 20">
            <a:extLst>
              <a:ext uri="{FF2B5EF4-FFF2-40B4-BE49-F238E27FC236}">
                <a16:creationId xmlns:a16="http://schemas.microsoft.com/office/drawing/2014/main" id="{2AD1F1BE-B3B6-427D-988F-571DC2CC5661}"/>
              </a:ext>
            </a:extLst>
          </p:cNvPr>
          <p:cNvSpPr/>
          <p:nvPr/>
        </p:nvSpPr>
        <p:spPr>
          <a:xfrm>
            <a:off x="2093633" y="4982021"/>
            <a:ext cx="1308702" cy="81143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</a:t>
            </a:r>
            <a:endParaRPr lang="ko-KR" altLang="en-US" sz="199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011C4F-8C2D-4A34-9551-8D2E1EF82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91481" y="6512177"/>
            <a:ext cx="5266517" cy="297403"/>
          </a:xfrm>
          <a:prstGeom prst="rect">
            <a:avLst/>
          </a:prstGeom>
        </p:spPr>
      </p:pic>
      <p:sp>
        <p:nvSpPr>
          <p:cNvPr id="33" name="폭발: 8pt 32">
            <a:extLst>
              <a:ext uri="{FF2B5EF4-FFF2-40B4-BE49-F238E27FC236}">
                <a16:creationId xmlns:a16="http://schemas.microsoft.com/office/drawing/2014/main" id="{C1CF7C5F-9EF1-440B-AA6D-A5D0DEA61692}"/>
              </a:ext>
            </a:extLst>
          </p:cNvPr>
          <p:cNvSpPr/>
          <p:nvPr/>
        </p:nvSpPr>
        <p:spPr>
          <a:xfrm>
            <a:off x="1838891" y="6222144"/>
            <a:ext cx="1308702" cy="81143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</a:t>
            </a:r>
            <a:endParaRPr lang="ko-KR" altLang="en-US" sz="199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2AF7B-E633-D1C2-8586-E420FB428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27" y="2330114"/>
            <a:ext cx="5119637" cy="3384376"/>
          </a:xfrm>
          <a:prstGeom prst="rect">
            <a:avLst/>
          </a:prstGeom>
        </p:spPr>
      </p:pic>
      <p:sp>
        <p:nvSpPr>
          <p:cNvPr id="32" name="폭발: 8pt 31">
            <a:extLst>
              <a:ext uri="{FF2B5EF4-FFF2-40B4-BE49-F238E27FC236}">
                <a16:creationId xmlns:a16="http://schemas.microsoft.com/office/drawing/2014/main" id="{B3FA2163-9149-4DBE-916E-E7C96159CB92}"/>
              </a:ext>
            </a:extLst>
          </p:cNvPr>
          <p:cNvSpPr/>
          <p:nvPr/>
        </p:nvSpPr>
        <p:spPr>
          <a:xfrm>
            <a:off x="9037960" y="5059823"/>
            <a:ext cx="1349151" cy="81143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</a:t>
            </a:r>
            <a:endParaRPr lang="ko-KR" altLang="en-US" sz="199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80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3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관계 연산자 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600" dirty="0"/>
          </a:p>
          <a:p>
            <a:pPr lvl="1"/>
            <a:endParaRPr lang="en-US" altLang="ko-KR" sz="1200" dirty="0"/>
          </a:p>
          <a:p>
            <a:r>
              <a:rPr lang="en-US" altLang="ko-KR" sz="2000" dirty="0"/>
              <a:t> a</a:t>
            </a:r>
            <a:r>
              <a:rPr lang="ko-KR" altLang="en-US" sz="2000" dirty="0"/>
              <a:t>와 </a:t>
            </a:r>
            <a:r>
              <a:rPr lang="en-US" altLang="ko-KR" sz="2000" dirty="0"/>
              <a:t>b</a:t>
            </a:r>
            <a:r>
              <a:rPr lang="ko-KR" altLang="en-US" sz="2000" dirty="0"/>
              <a:t>를 비교하기 위한 관계 연산자는 </a:t>
            </a:r>
            <a:r>
              <a:rPr lang="en-US" altLang="ko-KR" sz="2000" b="1" dirty="0">
                <a:solidFill>
                  <a:srgbClr val="FF0000"/>
                </a:solidFill>
              </a:rPr>
              <a:t>==</a:t>
            </a:r>
          </a:p>
          <a:p>
            <a:pPr lvl="1"/>
            <a:r>
              <a:rPr lang="en-US" altLang="ko-KR" sz="1800" b="1" dirty="0"/>
              <a:t>=</a:t>
            </a:r>
            <a:r>
              <a:rPr lang="ko-KR" altLang="en-US" sz="1800" dirty="0"/>
              <a:t>을 하나만 쓰는 경우 → 할당연산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43111" y="1804170"/>
            <a:ext cx="4175448" cy="205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100</a:t>
            </a: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b = 100</a:t>
            </a: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pt-BR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== b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</a:t>
            </a:r>
            <a:r>
              <a:rPr lang="pt-BR" altLang="ko-KR" sz="1592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592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두 수가 같으면 </a:t>
            </a:r>
            <a:r>
              <a:rPr lang="en-US" altLang="ko-KR" sz="1592" b="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  <a:endParaRPr lang="pt-BR" altLang="ko-KR" sz="1592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pt-BR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!= b</a:t>
            </a:r>
            <a:endParaRPr lang="pt-BR" altLang="ko-KR" sz="1592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 latinLnBrk="1"/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&gt; b</a:t>
            </a:r>
            <a:endParaRPr lang="en-US" altLang="ko-KR" sz="1592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54536" y="5248512"/>
            <a:ext cx="1482411" cy="484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a = 10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38273" y="5248512"/>
            <a:ext cx="1482411" cy="484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a == 10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6975" y="5290737"/>
            <a:ext cx="487037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91" dirty="0">
                <a:latin typeface="+mj-ea"/>
                <a:ea typeface="+mj-ea"/>
              </a:rPr>
              <a:t>vs</a:t>
            </a:r>
            <a:endParaRPr lang="ko-KR" altLang="en-US" sz="179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0725" y="5807947"/>
            <a:ext cx="1957728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dirty="0">
                <a:latin typeface="+mj-ea"/>
                <a:ea typeface="+mj-ea"/>
              </a:rPr>
              <a:t>변수 </a:t>
            </a:r>
            <a:r>
              <a:rPr lang="en-US" altLang="ko-KR" sz="1592" dirty="0">
                <a:latin typeface="+mj-ea"/>
                <a:ea typeface="+mj-ea"/>
              </a:rPr>
              <a:t>a</a:t>
            </a:r>
            <a:r>
              <a:rPr lang="ko-KR" altLang="en-US" sz="1592" dirty="0">
                <a:latin typeface="+mj-ea"/>
                <a:ea typeface="+mj-ea"/>
              </a:rPr>
              <a:t>에 </a:t>
            </a:r>
            <a:r>
              <a:rPr lang="en-US" altLang="ko-KR" sz="1592" dirty="0">
                <a:latin typeface="+mj-ea"/>
                <a:ea typeface="+mj-ea"/>
              </a:rPr>
              <a:t>10</a:t>
            </a:r>
            <a:r>
              <a:rPr lang="ko-KR" altLang="en-US" sz="1592" dirty="0">
                <a:latin typeface="+mj-ea"/>
                <a:ea typeface="+mj-ea"/>
              </a:rPr>
              <a:t>을 할당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65102" y="5807947"/>
            <a:ext cx="3122282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dirty="0">
                <a:latin typeface="+mj-ea"/>
                <a:ea typeface="+mj-ea"/>
              </a:rPr>
              <a:t>변수 </a:t>
            </a:r>
            <a:r>
              <a:rPr lang="en-US" altLang="ko-KR" sz="1592" dirty="0">
                <a:latin typeface="+mj-ea"/>
                <a:ea typeface="+mj-ea"/>
              </a:rPr>
              <a:t>a</a:t>
            </a:r>
            <a:r>
              <a:rPr lang="ko-KR" altLang="en-US" sz="1592" dirty="0">
                <a:latin typeface="+mj-ea"/>
                <a:ea typeface="+mj-ea"/>
              </a:rPr>
              <a:t>의 값이 </a:t>
            </a:r>
            <a:r>
              <a:rPr lang="en-US" altLang="ko-KR" sz="1592" dirty="0">
                <a:latin typeface="+mj-ea"/>
                <a:ea typeface="+mj-ea"/>
              </a:rPr>
              <a:t>10</a:t>
            </a:r>
            <a:r>
              <a:rPr lang="ko-KR" altLang="en-US" sz="1592" dirty="0">
                <a:latin typeface="+mj-ea"/>
                <a:ea typeface="+mj-ea"/>
              </a:rPr>
              <a:t>과 같은지 비교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982D79-05A6-41A8-9CD5-CE703512B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531" y="1916544"/>
            <a:ext cx="4077572" cy="1599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100</a:t>
            </a: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if(a &gt; 60):</a:t>
            </a: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print("pass")</a:t>
            </a:r>
          </a:p>
          <a:p>
            <a:pPr>
              <a:lnSpc>
                <a:spcPts val="2388"/>
              </a:lnSpc>
            </a:pPr>
            <a:endParaRPr lang="pt-BR" altLang="ko-KR" sz="1592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pass</a:t>
            </a:r>
            <a:endParaRPr lang="en-US" altLang="ko-KR" sz="1592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642FFF-4CC1-4C39-BFD7-3BBD87D49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531" y="3997730"/>
            <a:ext cx="4077572" cy="129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</a:t>
            </a: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if(a</a:t>
            </a: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highlight>
                  <a:srgbClr val="FF0000"/>
                </a:highlight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=</a:t>
            </a: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10):</a:t>
            </a: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	</a:t>
            </a:r>
          </a:p>
          <a:p>
            <a:pPr>
              <a:lnSpc>
                <a:spcPts val="2388"/>
              </a:lnSpc>
            </a:pPr>
            <a:r>
              <a:rPr lang="pt-BR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SyntaxError: invalid syntax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74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 </a:t>
            </a:r>
            <a:r>
              <a:rPr lang="en-US" altLang="ko-KR" dirty="0"/>
              <a:t>(Logical operator)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논리 연산자의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진리표</a:t>
            </a:r>
            <a:endParaRPr lang="en-US" altLang="ko-KR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7A5295-792B-F842-826F-F261F3435D1C}"/>
              </a:ext>
            </a:extLst>
          </p:cNvPr>
          <p:cNvGraphicFramePr>
            <a:graphicFrameLocks noGrp="1"/>
          </p:cNvGraphicFramePr>
          <p:nvPr/>
        </p:nvGraphicFramePr>
        <p:xfrm>
          <a:off x="1909749" y="4305049"/>
          <a:ext cx="6066632" cy="226722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58329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758329">
                  <a:extLst>
                    <a:ext uri="{9D8B030D-6E8A-4147-A177-3AD203B41FA5}">
                      <a16:colId xmlns:a16="http://schemas.microsoft.com/office/drawing/2014/main" val="2412013471"/>
                    </a:ext>
                  </a:extLst>
                </a:gridCol>
                <a:gridCol w="1516658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1516658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  <a:gridCol w="1516658">
                  <a:extLst>
                    <a:ext uri="{9D8B030D-6E8A-4147-A177-3AD203B41FA5}">
                      <a16:colId xmlns:a16="http://schemas.microsoft.com/office/drawing/2014/main" val="344855839"/>
                    </a:ext>
                  </a:extLst>
                </a:gridCol>
              </a:tblGrid>
              <a:tr h="408843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입력값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그리고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또는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가 아니다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37781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A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(A 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and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B)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(A 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or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B)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A)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1769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1406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41D9E0-F0A7-B14A-94D4-189FB28ED575}"/>
              </a:ext>
            </a:extLst>
          </p:cNvPr>
          <p:cNvGraphicFramePr>
            <a:graphicFrameLocks noGrp="1"/>
          </p:cNvGraphicFramePr>
          <p:nvPr/>
        </p:nvGraphicFramePr>
        <p:xfrm>
          <a:off x="954063" y="1914053"/>
          <a:ext cx="7557525" cy="16089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95469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1915221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2057454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  <a:gridCol w="1889381">
                  <a:extLst>
                    <a:ext uri="{9D8B030D-6E8A-4147-A177-3AD203B41FA5}">
                      <a16:colId xmlns:a16="http://schemas.microsoft.com/office/drawing/2014/main" val="344855839"/>
                    </a:ext>
                  </a:extLst>
                </a:gridCol>
              </a:tblGrid>
              <a:tr h="4088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논리 연산자 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의미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설명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사용 예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37781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and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이고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그리고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(AND)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둘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다 참이어야 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(a &gt; 100) and (a &lt; 200)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454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or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이거나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또는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(OR)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둘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중 하나이상 참이면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(a == 100) or (a == 200)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716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not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아니다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부정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(NOT)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참이면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거짓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거짓이면 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not(a &lt; 100 )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340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같은 우선순위를 갖는 연산자는 왼쪽부터 계산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 </a:t>
            </a:r>
            <a:r>
              <a:rPr lang="ko-KR" altLang="en-US" sz="2000" dirty="0"/>
              <a:t>단</a:t>
            </a:r>
            <a:r>
              <a:rPr lang="en-US" altLang="ko-KR" sz="2000" dirty="0"/>
              <a:t>, **</a:t>
            </a:r>
            <a:r>
              <a:rPr lang="ko-KR" altLang="en-US" sz="2000" dirty="0"/>
              <a:t>는 연산자는 오른쪽부터 계산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2**2**3 = 2**8 = 256)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애매하면 괄호 </a:t>
            </a:r>
            <a:r>
              <a:rPr lang="en-US" altLang="ko-KR" sz="2000" dirty="0"/>
              <a:t>(   ) </a:t>
            </a:r>
            <a:r>
              <a:rPr lang="ko-KR" altLang="en-US" sz="2000" dirty="0"/>
              <a:t>를 치자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(2**2)**3 = 4**3 = 64).</a:t>
            </a:r>
          </a:p>
          <a:p>
            <a:pPr>
              <a:lnSpc>
                <a:spcPct val="100000"/>
              </a:lnSpc>
            </a:pP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587986" y="2318221"/>
            <a:ext cx="1204756" cy="398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" b="1" dirty="0">
                <a:solidFill>
                  <a:srgbClr val="C00000"/>
                </a:solidFill>
              </a:rPr>
              <a:t>우선순위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C22AA5-D622-DD43-BDC4-38904E94B6D8}"/>
              </a:ext>
            </a:extLst>
          </p:cNvPr>
          <p:cNvGraphicFramePr>
            <a:graphicFrameLocks noGrp="1"/>
          </p:cNvGraphicFramePr>
          <p:nvPr/>
        </p:nvGraphicFramePr>
        <p:xfrm>
          <a:off x="1124377" y="2752592"/>
          <a:ext cx="7668366" cy="318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601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3442958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1896807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</a:tblGrid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( )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anything in brackets is done first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Tahoma" panose="020B0604030504040204" pitchFamily="34" charset="0"/>
                        </a:rPr>
                        <a:t>Highest</a:t>
                      </a: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**</a:t>
                      </a:r>
                      <a:endParaRPr lang="ko-KR" alt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exponentiation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-x, +x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 /, %, //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71950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+, -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92640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&lt;, &gt;, &lt;=, &gt;=, !=, ==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relational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32967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+=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*=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etc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99388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not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090236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and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27350"/>
                  </a:ext>
                </a:extLst>
              </a:tr>
              <a:tr h="31806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or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Lowest</a:t>
                      </a: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47404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23EC8C-F148-7E43-A87E-C2946269BEAE}"/>
              </a:ext>
            </a:extLst>
          </p:cNvPr>
          <p:cNvCxnSpPr>
            <a:cxnSpLocks/>
          </p:cNvCxnSpPr>
          <p:nvPr/>
        </p:nvCxnSpPr>
        <p:spPr>
          <a:xfrm>
            <a:off x="8190364" y="2752592"/>
            <a:ext cx="0" cy="3180682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7B365B-EFA7-4D12-8789-64EA7FC93BC7}"/>
              </a:ext>
            </a:extLst>
          </p:cNvPr>
          <p:cNvSpPr txBox="1"/>
          <p:nvPr/>
        </p:nvSpPr>
        <p:spPr>
          <a:xfrm>
            <a:off x="7094148" y="3697471"/>
            <a:ext cx="4095072" cy="1745874"/>
          </a:xfrm>
          <a:prstGeom prst="rect">
            <a:avLst/>
          </a:prstGeom>
          <a:solidFill>
            <a:srgbClr val="FFFF00">
              <a:alpha val="94902"/>
            </a:srgbClr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2+3*-4**2	</a:t>
            </a:r>
            <a:r>
              <a:rPr lang="en-US" altLang="ko-KR" sz="1791" b="1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# 2 + (3 * -(4**2))</a:t>
            </a:r>
          </a:p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-46</a:t>
            </a:r>
          </a:p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-4**2		</a:t>
            </a:r>
            <a:r>
              <a:rPr lang="en-US" altLang="ko-KR" sz="1791" b="1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# -(4**2)</a:t>
            </a:r>
          </a:p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-16</a:t>
            </a:r>
          </a:p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&gt;&gt;&gt; (-4)**2	</a:t>
            </a:r>
            <a:r>
              <a:rPr lang="en-US" altLang="ko-KR" sz="1791" b="1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# (-4)**2</a:t>
            </a:r>
          </a:p>
          <a:p>
            <a:pPr>
              <a:defRPr/>
            </a:pPr>
            <a:r>
              <a:rPr lang="en-US" altLang="ko-KR" sz="1791" b="1" kern="0" dirty="0">
                <a:solidFill>
                  <a:srgbClr val="8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ourier New" panose="02070309020205020404" pitchFamily="49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14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명령 및 입출력 함수</a:t>
            </a:r>
          </a:p>
        </p:txBody>
      </p:sp>
    </p:spTree>
    <p:extLst>
      <p:ext uri="{BB962C8B-B14F-4D97-AF65-F5344CB8AC3E}">
        <p14:creationId xmlns:p14="http://schemas.microsoft.com/office/powerpoint/2010/main" val="535487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2A9FEC8-C264-1B46-968C-7EC240DF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28" y="2564904"/>
            <a:ext cx="6761766" cy="32355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컴퓨터와 사용자와의 상호작용 수단</a:t>
            </a:r>
            <a:endParaRPr lang="en-US" altLang="ko-KR" dirty="0"/>
          </a:p>
          <a:p>
            <a:pPr lvl="1"/>
            <a:r>
              <a:rPr lang="en-US" altLang="ko-KR" dirty="0"/>
              <a:t>input() </a:t>
            </a:r>
            <a:r>
              <a:rPr lang="ko-KR" altLang="en-US" dirty="0"/>
              <a:t>함수</a:t>
            </a:r>
            <a:r>
              <a:rPr lang="en-US" altLang="ko-KR" dirty="0"/>
              <a:t>, print() </a:t>
            </a:r>
            <a:r>
              <a:rPr lang="ko-KR" altLang="en-US" dirty="0"/>
              <a:t>함수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769C1D-44F8-0246-8177-9A0CD29E8B39}"/>
              </a:ext>
            </a:extLst>
          </p:cNvPr>
          <p:cNvGrpSpPr/>
          <p:nvPr/>
        </p:nvGrpSpPr>
        <p:grpSpPr>
          <a:xfrm>
            <a:off x="4385547" y="3334002"/>
            <a:ext cx="1889132" cy="2523881"/>
            <a:chOff x="3499036" y="3338145"/>
            <a:chExt cx="1898277" cy="25360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22DDA-B318-4C44-9FB5-1C4A21D2D0FA}"/>
                </a:ext>
              </a:extLst>
            </p:cNvPr>
            <p:cNvSpPr txBox="1"/>
            <p:nvPr/>
          </p:nvSpPr>
          <p:spPr>
            <a:xfrm>
              <a:off x="3499036" y="5535690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92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사용자 인터페이스</a:t>
              </a:r>
              <a:endParaRPr kumimoji="1" lang="ko-Kore-KR" altLang="en-US" sz="1592" dirty="0">
                <a:latin typeface="Malgun Gothic" panose="020B05030200000200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62F471-B3CB-7948-A5D9-32EC331B0EA2}"/>
                </a:ext>
              </a:extLst>
            </p:cNvPr>
            <p:cNvSpPr txBox="1"/>
            <p:nvPr/>
          </p:nvSpPr>
          <p:spPr>
            <a:xfrm>
              <a:off x="4075316" y="3338145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92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print()</a:t>
              </a:r>
              <a:endParaRPr kumimoji="1" lang="ko-Kore-KR" altLang="en-US" sz="1592" dirty="0">
                <a:latin typeface="Malgun Gothic" panose="020B05030200000200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D96549-07FE-1D4E-8BBA-86B60B53F7C5}"/>
                </a:ext>
              </a:extLst>
            </p:cNvPr>
            <p:cNvSpPr txBox="1"/>
            <p:nvPr/>
          </p:nvSpPr>
          <p:spPr>
            <a:xfrm>
              <a:off x="4052072" y="4703455"/>
              <a:ext cx="7922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92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input()</a:t>
              </a:r>
              <a:endParaRPr kumimoji="1" lang="ko-Kore-KR" altLang="en-US" sz="1592" dirty="0">
                <a:latin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419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input()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문자열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472C3-CA26-4A2A-BE2E-0FD8EC8E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29C1B9-ECB2-EF4D-9FF4-F8DBFD69A03C}"/>
              </a:ext>
            </a:extLst>
          </p:cNvPr>
          <p:cNvGrpSpPr/>
          <p:nvPr/>
        </p:nvGrpSpPr>
        <p:grpSpPr>
          <a:xfrm>
            <a:off x="942723" y="1755863"/>
            <a:ext cx="7586743" cy="534176"/>
            <a:chOff x="1269289" y="1733679"/>
            <a:chExt cx="5650833" cy="53676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523591" y="1754533"/>
              <a:ext cx="4396531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99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input(                                             )</a:t>
              </a:r>
              <a:endParaRPr lang="ko-KR" altLang="en-US" sz="199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69289" y="1733679"/>
              <a:ext cx="957511" cy="53676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변수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52016" y="1783933"/>
              <a:ext cx="2836026" cy="48650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“</a:t>
              </a:r>
              <a:r>
                <a:rPr lang="ko-KR" altLang="en-US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프롬프트</a:t>
              </a:r>
              <a:r>
                <a:rPr lang="en-US" altLang="ko-KR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문자열</a:t>
              </a:r>
              <a:r>
                <a:rPr lang="en-US" altLang="ko-KR" sz="199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”</a:t>
              </a:r>
              <a:endParaRPr lang="ko-KR" altLang="en-US" sz="199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79664" y="1802005"/>
              <a:ext cx="273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=</a:t>
              </a:r>
              <a:endParaRPr lang="ko-KR" altLang="en-US" sz="199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48F0D5-4F02-F045-B106-8CFC1542BE22}"/>
              </a:ext>
            </a:extLst>
          </p:cNvPr>
          <p:cNvSpPr txBox="1"/>
          <p:nvPr/>
        </p:nvSpPr>
        <p:spPr>
          <a:xfrm>
            <a:off x="909509" y="2394910"/>
            <a:ext cx="7967149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프롬프트 문자열이 출력되고 사용자의 입력이 변수에 </a:t>
            </a:r>
            <a:r>
              <a:rPr lang="ko-KR" altLang="en-US" sz="1592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</a:t>
            </a:r>
            <a:r>
              <a:rPr lang="ko-KR" altLang="en-US" sz="1592" dirty="0" err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자료형으로</a:t>
            </a:r>
            <a:r>
              <a:rPr lang="ko-KR" altLang="en-US" sz="1592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저장</a:t>
            </a:r>
            <a:r>
              <a:rPr lang="ko-KR" altLang="en-US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됩니다</a:t>
            </a:r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592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F40A6-2570-4F43-876C-248D0842A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19" y="3044520"/>
            <a:ext cx="8180473" cy="24171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085366" y="2878209"/>
            <a:ext cx="8354576" cy="2705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name = input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이름을 입력하세요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이름을 입력하세요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ko-KR" altLang="en-US" sz="179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홍길동</a:t>
            </a:r>
            <a:endParaRPr lang="en-US" altLang="ko-KR" sz="1791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만나서 반갑습니다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."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,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name, 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씨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!"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만나서 반갑습니다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.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홍길동 씨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!</a:t>
            </a:r>
            <a:endParaRPr lang="en-US" altLang="ko-KR" sz="1791" dirty="0"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age = input(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나이를 입력하세요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나이를 입력하세요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179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20</a:t>
            </a:r>
            <a:endParaRPr lang="en-US" altLang="ko-KR" sz="1791" dirty="0"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네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, 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그럼 당신의 나이는 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,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age, 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살이군요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, "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,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name, 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씨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!"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네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그럼 당신의 나이는 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20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살이군요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홍길동 씨</a:t>
            </a:r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683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input()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숫자 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60028" y="1258788"/>
            <a:ext cx="9303325" cy="107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x = input(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첫 번째 정수를 입력하세요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"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  <a:endParaRPr lang="en-US" altLang="ko-KR" sz="1592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y = input(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두 번째 정수를 입력하세요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"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sum = x + y</a:t>
            </a: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합은 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", 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sum)</a:t>
            </a:r>
            <a:endParaRPr lang="en-US" altLang="ko-KR" sz="1592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60028" y="2432480"/>
            <a:ext cx="9317818" cy="1317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===== RESTART: C:/Users/YPJ/AppData/Local/Programs/Python/Python38-32/a.py =====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첫 번째 정수를 입력하세요</a:t>
            </a:r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1592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10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두 번째 정수를 입력하세요</a:t>
            </a:r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1592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20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합은 </a:t>
            </a:r>
            <a:r>
              <a:rPr lang="en-US" altLang="ko-KR" sz="1592" dirty="0">
                <a:solidFill>
                  <a:srgbClr val="7030A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1020</a:t>
            </a:r>
          </a:p>
          <a:p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&gt;&gt;&gt;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60028" y="3884233"/>
            <a:ext cx="9303325" cy="107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x =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int(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input(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첫 번째 정수를 입력하세요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"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  <a:endParaRPr lang="en-US" altLang="ko-KR" sz="1592" dirty="0">
              <a:solidFill>
                <a:srgbClr val="C0000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y =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int(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input(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두 번째 정수를 입력하세요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: "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sum = x + y</a:t>
            </a:r>
          </a:p>
          <a:p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합은 </a:t>
            </a:r>
            <a:r>
              <a:rPr lang="en-US" altLang="ko-KR" sz="1592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", </a:t>
            </a:r>
            <a:r>
              <a:rPr lang="en-US" altLang="ko-KR" sz="1592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sum)</a:t>
            </a:r>
            <a:endParaRPr lang="en-US" altLang="ko-KR" sz="1592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60028" y="5076770"/>
            <a:ext cx="9346804" cy="1072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===== RESTART: C:/Users/YPJ/AppData/Local/Programs/Python/Python38-32/a.py =====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첫 번째 정수를 입력하세요</a:t>
            </a:r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1592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10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두 번째 정수를 입력하세요</a:t>
            </a:r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1592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20</a:t>
            </a:r>
          </a:p>
          <a:p>
            <a:r>
              <a:rPr lang="ko-KR" altLang="en-US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합은 </a:t>
            </a:r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30</a:t>
            </a:r>
            <a:endParaRPr lang="en-US" altLang="ko-KR" sz="1990" dirty="0">
              <a:solidFill>
                <a:srgbClr val="7030A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Calibri" panose="020F050202020403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664734" y="3295044"/>
            <a:ext cx="4649940" cy="336923"/>
            <a:chOff x="3427620" y="2686710"/>
            <a:chExt cx="4672451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5BE386-51BF-42F3-A750-4822136E02A2}"/>
                </a:ext>
              </a:extLst>
            </p:cNvPr>
            <p:cNvSpPr txBox="1"/>
            <p:nvPr/>
          </p:nvSpPr>
          <p:spPr>
            <a:xfrm>
              <a:off x="3892281" y="2686710"/>
              <a:ext cx="4207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92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문자열로</a:t>
              </a:r>
              <a:r>
                <a:rPr lang="en-US" altLang="ko-KR" sz="1592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1592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간주하여 두 문자열을 연결 함</a:t>
              </a:r>
              <a:r>
                <a:rPr lang="en-US" altLang="ko-KR" sz="1592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!</a:t>
              </a:r>
              <a:endParaRPr lang="ko-KR" altLang="en-US" sz="1592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5" name="직선 화살표 연결선 14"/>
            <p:cNvCxnSpPr>
              <a:cxnSpLocks/>
              <a:stCxn id="14" idx="1"/>
            </p:cNvCxnSpPr>
            <p:nvPr/>
          </p:nvCxnSpPr>
          <p:spPr>
            <a:xfrm flipH="1" flipV="1">
              <a:off x="3427620" y="2787745"/>
              <a:ext cx="464661" cy="682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9A2EE8-C917-FE4D-9378-AABC9B87FA6D}"/>
              </a:ext>
            </a:extLst>
          </p:cNvPr>
          <p:cNvGrpSpPr/>
          <p:nvPr/>
        </p:nvGrpSpPr>
        <p:grpSpPr>
          <a:xfrm>
            <a:off x="583330" y="2752539"/>
            <a:ext cx="880571" cy="646505"/>
            <a:chOff x="958789" y="3578251"/>
            <a:chExt cx="884834" cy="649635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1B361D2-6B0C-EE4A-A596-91C354F3E286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7B31B929-2584-DE41-BB46-F2C9DEE14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6AC493-65C0-604E-9661-475B58DA14B7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ADAFE5-9E53-2348-9CBE-F94D73F790FE}"/>
              </a:ext>
            </a:extLst>
          </p:cNvPr>
          <p:cNvGrpSpPr/>
          <p:nvPr/>
        </p:nvGrpSpPr>
        <p:grpSpPr>
          <a:xfrm>
            <a:off x="583330" y="5362512"/>
            <a:ext cx="880571" cy="646505"/>
            <a:chOff x="958789" y="3578251"/>
            <a:chExt cx="884834" cy="649635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324F3EE-9916-2441-94AB-E7D590858C9B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D5539B1-5401-C84D-91C4-1D474AF31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74FD94-A2FD-8246-B77B-ECB7D208E3C2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C66E0D-5932-4E3C-8F09-B30431448ABE}"/>
              </a:ext>
            </a:extLst>
          </p:cNvPr>
          <p:cNvSpPr txBox="1"/>
          <p:nvPr/>
        </p:nvSpPr>
        <p:spPr>
          <a:xfrm>
            <a:off x="461172" y="1290467"/>
            <a:ext cx="1101063" cy="3357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92" dirty="0"/>
              <a:t>intest1.py</a:t>
            </a:r>
            <a:endParaRPr lang="ko-KR" altLang="en-US" sz="1592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63B58A-A9DE-4A05-911A-B5F4AB1C06AC}"/>
              </a:ext>
            </a:extLst>
          </p:cNvPr>
          <p:cNvSpPr txBox="1"/>
          <p:nvPr/>
        </p:nvSpPr>
        <p:spPr>
          <a:xfrm>
            <a:off x="461172" y="3883893"/>
            <a:ext cx="1101063" cy="3357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592" dirty="0"/>
              <a:t>intest2.py</a:t>
            </a:r>
            <a:endParaRPr lang="ko-KR" altLang="en-US" sz="1592" dirty="0"/>
          </a:p>
        </p:txBody>
      </p:sp>
    </p:spTree>
    <p:extLst>
      <p:ext uri="{BB962C8B-B14F-4D97-AF65-F5344CB8AC3E}">
        <p14:creationId xmlns:p14="http://schemas.microsoft.com/office/powerpoint/2010/main" val="546892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162586" y="1486018"/>
            <a:ext cx="4317756" cy="4926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print(                                )</a:t>
            </a:r>
            <a:endParaRPr lang="ko-KR" altLang="en-US" sz="1592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61099" y="1871731"/>
            <a:ext cx="4317756" cy="4926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print(                                 )</a:t>
            </a:r>
            <a:endParaRPr lang="ko-KR" altLang="en-US" sz="1592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61845" y="2248017"/>
            <a:ext cx="5033639" cy="4926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print(                                        )</a:t>
            </a:r>
            <a:endParaRPr lang="ko-KR" altLang="en-US" sz="1592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905939" y="1617435"/>
            <a:ext cx="2117848" cy="22983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</a:t>
            </a:r>
            <a:r>
              <a:rPr lang="en-US" altLang="ko-KR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endParaRPr lang="ko-KR" altLang="en-US" sz="1592" b="1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87155" y="2009707"/>
            <a:ext cx="2136632" cy="22327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92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variable_name</a:t>
            </a:r>
            <a:endParaRPr lang="ko-KR" altLang="en-US" sz="1592" b="1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911312" y="2396769"/>
            <a:ext cx="2647329" cy="21652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</a:t>
            </a:r>
            <a:r>
              <a:rPr lang="en-US" altLang="ko-KR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”,  </a:t>
            </a:r>
            <a:r>
              <a:rPr lang="en-US" altLang="ko-KR" sz="1592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variable_name</a:t>
            </a:r>
            <a:endParaRPr lang="ko-KR" altLang="en-US" sz="1592" b="1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766469" y="3108738"/>
            <a:ext cx="7012388" cy="643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"True Love"</a:t>
            </a:r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True Love</a:t>
            </a:r>
            <a:endParaRPr lang="en-US" altLang="ko-KR" sz="1791" dirty="0">
              <a:solidFill>
                <a:srgbClr val="7030A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766468" y="4081405"/>
            <a:ext cx="7012388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number1 = 25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number2 = 30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sum = number1 + number2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print(sum)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55</a:t>
            </a:r>
            <a:endParaRPr lang="en-US" altLang="ko-KR" sz="1791" dirty="0">
              <a:solidFill>
                <a:srgbClr val="7030A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09364-CE47-E243-B6D3-1B985918CCE2}"/>
              </a:ext>
            </a:extLst>
          </p:cNvPr>
          <p:cNvSpPr txBox="1"/>
          <p:nvPr/>
        </p:nvSpPr>
        <p:spPr>
          <a:xfrm>
            <a:off x="5478855" y="1626949"/>
            <a:ext cx="5033639" cy="131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문자열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화면에 출력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  <a:p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lang="en-US" altLang="ko-KR" sz="1592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variable_name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해당하는 값을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 출력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  <a:p>
            <a:endParaRPr lang="en-US" altLang="ko-KR" sz="1592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문자열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＂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변수 </a:t>
            </a:r>
            <a:r>
              <a:rPr lang="en-US" altLang="ko-KR" sz="1592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variable_name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해당하는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값을 연속해서 화면에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출력해줍니다</a:t>
            </a:r>
            <a:r>
              <a:rPr lang="en-US" altLang="ko-KR" sz="1592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592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6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소스 코드에 붙이는 </a:t>
            </a:r>
            <a:r>
              <a:rPr lang="ko-KR" altLang="en-US" dirty="0" err="1"/>
              <a:t>설명글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실행되지 않음</a:t>
            </a:r>
          </a:p>
          <a:p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#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사용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2F2D3-100A-4C02-B2CA-BDA843023483}"/>
              </a:ext>
            </a:extLst>
          </p:cNvPr>
          <p:cNvSpPr txBox="1"/>
          <p:nvPr/>
        </p:nvSpPr>
        <p:spPr>
          <a:xfrm>
            <a:off x="2114692" y="3055130"/>
            <a:ext cx="8649246" cy="202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사각형의 가로 길이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width = 10</a:t>
            </a:r>
          </a:p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사각형의 세로 길이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height = 20</a:t>
            </a:r>
          </a:p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사각형의 면적 계산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area = width * height</a:t>
            </a: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print(area)</a:t>
            </a:r>
            <a:endParaRPr lang="ko-KR" altLang="en-US" sz="1791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AAC8A-86FE-445C-B178-AE2B1EEA9AC0}"/>
              </a:ext>
            </a:extLst>
          </p:cNvPr>
          <p:cNvSpPr txBox="1"/>
          <p:nvPr/>
        </p:nvSpPr>
        <p:spPr>
          <a:xfrm>
            <a:off x="810048" y="3055131"/>
            <a:ext cx="1164450" cy="3373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/>
              <a:t>mytest.py</a:t>
            </a:r>
            <a:endParaRPr lang="ko-KR" altLang="en-US" sz="1592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B1241-27E1-447A-AA5C-D861A7E4F8F5}"/>
              </a:ext>
            </a:extLst>
          </p:cNvPr>
          <p:cNvSpPr txBox="1"/>
          <p:nvPr/>
        </p:nvSpPr>
        <p:spPr>
          <a:xfrm>
            <a:off x="2114692" y="5275131"/>
            <a:ext cx="8649246" cy="826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===== RESTART: C:/Users/YPJ/AppData/Local/Programs/Python/Python38-32/a.py =====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200</a:t>
            </a:r>
          </a:p>
          <a:p>
            <a:r>
              <a:rPr lang="en-US" altLang="ko-KR" sz="1592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&gt;&gt;&gt;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46A2C7-F914-45E9-9A02-4925AF2B64C7}"/>
              </a:ext>
            </a:extLst>
          </p:cNvPr>
          <p:cNvGrpSpPr/>
          <p:nvPr/>
        </p:nvGrpSpPr>
        <p:grpSpPr>
          <a:xfrm>
            <a:off x="1172660" y="5455619"/>
            <a:ext cx="880571" cy="646505"/>
            <a:chOff x="958789" y="3578251"/>
            <a:chExt cx="884834" cy="64963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6D96FA5-EB83-489E-ADDF-CA205726A2BE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CE25F97-CA12-4C1B-86BF-340138171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08CD3-86B8-42EE-842A-900D1F6A2B67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327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명령문 형태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가지의 기본 제어 구조 </a:t>
            </a:r>
            <a:endParaRPr lang="en-US" altLang="ko-KR" dirty="0"/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순차 구조</a:t>
            </a:r>
            <a:r>
              <a:rPr lang="en-US" altLang="ko-KR" dirty="0"/>
              <a:t>(sequence) - </a:t>
            </a:r>
            <a:r>
              <a:rPr lang="ko-KR" altLang="en-US" dirty="0"/>
              <a:t>명령들이 순차적으로 실행되는 구조</a:t>
            </a:r>
            <a:r>
              <a:rPr lang="en-US" altLang="ko-KR" dirty="0"/>
              <a:t>.</a:t>
            </a:r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선택 구조</a:t>
            </a:r>
            <a:r>
              <a:rPr lang="en-US" altLang="ko-KR" dirty="0"/>
              <a:t>(selection) - </a:t>
            </a:r>
            <a:r>
              <a:rPr lang="ko-KR" altLang="en-US" dirty="0"/>
              <a:t>둘 중의 하나의 명령을 선택하여 실행되는 구조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(7</a:t>
            </a:r>
            <a:r>
              <a:rPr lang="ko-KR" altLang="en-US" dirty="0">
                <a:solidFill>
                  <a:srgbClr val="FF0000"/>
                </a:solidFill>
              </a:rPr>
              <a:t>장</a:t>
            </a:r>
            <a:r>
              <a:rPr lang="en-US" altLang="ko-KR" dirty="0"/>
              <a:t>)</a:t>
            </a:r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반복 구조</a:t>
            </a:r>
            <a:r>
              <a:rPr lang="en-US" altLang="ko-KR" dirty="0"/>
              <a:t>(iteration) - </a:t>
            </a:r>
            <a:r>
              <a:rPr lang="ko-KR" altLang="en-US" dirty="0"/>
              <a:t>동일한 명령이 반복되면서 실행되는 구조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(7</a:t>
            </a:r>
            <a:r>
              <a:rPr lang="ko-KR" altLang="en-US" dirty="0">
                <a:solidFill>
                  <a:srgbClr val="FF0000"/>
                </a:solidFill>
              </a:rPr>
              <a:t>장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1" y="3032392"/>
            <a:ext cx="8109323" cy="315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16636" y="3801138"/>
            <a:ext cx="3359113" cy="2045314"/>
          </a:xfrm>
          <a:prstGeom prst="rect">
            <a:avLst/>
          </a:prstGeom>
          <a:solidFill>
            <a:srgbClr val="B8E08C">
              <a:alpha val="21176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7" name="직사각형 6"/>
          <p:cNvSpPr/>
          <p:nvPr/>
        </p:nvSpPr>
        <p:spPr>
          <a:xfrm>
            <a:off x="5705992" y="3801138"/>
            <a:ext cx="2860960" cy="2045314"/>
          </a:xfrm>
          <a:prstGeom prst="rect">
            <a:avLst/>
          </a:prstGeom>
          <a:solidFill>
            <a:srgbClr val="B8E08C">
              <a:alpha val="21176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2347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2DEA95-7BC5-FD3E-F577-46789DA3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87" y="2511276"/>
            <a:ext cx="6343650" cy="39052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브라우저 좌측 하단의 다운로드한 파일을 클릭하여 실행</a:t>
            </a:r>
            <a:endParaRPr lang="en-US" altLang="ko-KR" dirty="0"/>
          </a:p>
          <a:p>
            <a:pPr lvl="1"/>
            <a:r>
              <a:rPr lang="en-US" altLang="ko-KR" dirty="0"/>
              <a:t>[Add Python 3.? to PATH]</a:t>
            </a:r>
            <a:r>
              <a:rPr lang="ko-KR" altLang="en-US" dirty="0"/>
              <a:t>를 꼭 </a:t>
            </a:r>
            <a:r>
              <a:rPr lang="en-US" altLang="ko-KR" dirty="0"/>
              <a:t>check (</a:t>
            </a:r>
            <a:r>
              <a:rPr lang="ko-KR" altLang="en-US" dirty="0"/>
              <a:t>명령창에서 </a:t>
            </a:r>
            <a:r>
              <a:rPr lang="en-US" altLang="ko-KR" dirty="0"/>
              <a:t>pip </a:t>
            </a:r>
            <a:r>
              <a:rPr lang="ko-KR" altLang="en-US" dirty="0"/>
              <a:t>등 실행에 필요 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7EFA99-0159-434B-9A15-9FCC3B816470}"/>
              </a:ext>
            </a:extLst>
          </p:cNvPr>
          <p:cNvSpPr/>
          <p:nvPr/>
        </p:nvSpPr>
        <p:spPr>
          <a:xfrm>
            <a:off x="2958747" y="3799348"/>
            <a:ext cx="3967152" cy="95093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C0F1B3-B0B5-438D-A537-378CBA857CD1}"/>
              </a:ext>
            </a:extLst>
          </p:cNvPr>
          <p:cNvSpPr/>
          <p:nvPr/>
        </p:nvSpPr>
        <p:spPr>
          <a:xfrm>
            <a:off x="2876202" y="6032190"/>
            <a:ext cx="1846366" cy="224202"/>
          </a:xfrm>
          <a:prstGeom prst="rect">
            <a:avLst/>
          </a:prstGeom>
          <a:solidFill>
            <a:srgbClr val="FF0000">
              <a:alpha val="1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16" name="폭발: 8pt 15">
            <a:extLst>
              <a:ext uri="{FF2B5EF4-FFF2-40B4-BE49-F238E27FC236}">
                <a16:creationId xmlns:a16="http://schemas.microsoft.com/office/drawing/2014/main" id="{9F6BD7E1-524D-4A64-A3DD-5D848DB62C32}"/>
              </a:ext>
            </a:extLst>
          </p:cNvPr>
          <p:cNvSpPr/>
          <p:nvPr/>
        </p:nvSpPr>
        <p:spPr>
          <a:xfrm>
            <a:off x="6176085" y="4207667"/>
            <a:ext cx="1409660" cy="81143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</a:t>
            </a:r>
            <a:endParaRPr lang="ko-KR" altLang="en-US" sz="199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CD9776-D428-11BE-0D98-21BA1153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89" y="2595521"/>
            <a:ext cx="2969926" cy="1825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FDCEA-8C3E-CA06-6D8A-2DAC49C1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289" y="4548043"/>
            <a:ext cx="2969926" cy="1827647"/>
          </a:xfrm>
          <a:prstGeom prst="rect">
            <a:avLst/>
          </a:prstGeom>
        </p:spPr>
      </p:pic>
      <p:sp>
        <p:nvSpPr>
          <p:cNvPr id="17" name="폭발: 8pt 16">
            <a:extLst>
              <a:ext uri="{FF2B5EF4-FFF2-40B4-BE49-F238E27FC236}">
                <a16:creationId xmlns:a16="http://schemas.microsoft.com/office/drawing/2014/main" id="{A1828EB1-1057-ABB0-3CC9-4BD55FD4B665}"/>
              </a:ext>
            </a:extLst>
          </p:cNvPr>
          <p:cNvSpPr/>
          <p:nvPr/>
        </p:nvSpPr>
        <p:spPr>
          <a:xfrm>
            <a:off x="11215203" y="6021707"/>
            <a:ext cx="648072" cy="32365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</a:t>
            </a:r>
            <a:endParaRPr lang="ko-KR" altLang="en-US" sz="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35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6A7F08-C2B4-4675-8F33-AB497A3C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프로그램의 구성 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B4469-8397-4168-BA80-E15967A783B7}"/>
              </a:ext>
            </a:extLst>
          </p:cNvPr>
          <p:cNvSpPr txBox="1"/>
          <p:nvPr/>
        </p:nvSpPr>
        <p:spPr>
          <a:xfrm>
            <a:off x="1460325" y="1358823"/>
            <a:ext cx="5997201" cy="335557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numList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[64, 74, 23, 60, 87]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주어진 수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:",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numList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int(input("Enter number: "))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numList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&gt;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print(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"&gt;",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else: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print(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anyNumber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"&lt;=", </a:t>
            </a:r>
            <a:r>
              <a:rPr lang="en-US" altLang="ko-KR" sz="179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myNumber</a:t>
            </a:r>
            <a:r>
              <a:rPr lang="en-US" altLang="ko-KR" sz="179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6E06D-A984-412E-89E2-B2FAA3134969}"/>
              </a:ext>
            </a:extLst>
          </p:cNvPr>
          <p:cNvSpPr txBox="1"/>
          <p:nvPr/>
        </p:nvSpPr>
        <p:spPr>
          <a:xfrm>
            <a:off x="1460325" y="4762608"/>
            <a:ext cx="5997201" cy="1745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94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===== RESTART: C:/Users/YPJ/AppData/Local/Programs/Python/</a:t>
            </a:r>
          </a:p>
          <a:p>
            <a:r>
              <a:rPr lang="ko-KR" altLang="en-US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주어진 수</a:t>
            </a:r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: [64, 74, 23, 60, 87]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Enter number: 60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64 &gt; 60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74 &gt; 60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23 &lt;= 60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60 &lt;= 60</a:t>
            </a:r>
          </a:p>
          <a:p>
            <a:r>
              <a:rPr lang="en-US" altLang="ko-KR" sz="1194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87 &gt; 60</a:t>
            </a:r>
          </a:p>
          <a:p>
            <a:r>
              <a:rPr lang="en-US" altLang="ko-KR" sz="1194" dirty="0"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&gt;&gt;&gt;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6B3A46-52CB-4927-8A8E-D6C5E7006549}"/>
              </a:ext>
            </a:extLst>
          </p:cNvPr>
          <p:cNvGrpSpPr/>
          <p:nvPr/>
        </p:nvGrpSpPr>
        <p:grpSpPr>
          <a:xfrm>
            <a:off x="415998" y="4982590"/>
            <a:ext cx="880571" cy="646505"/>
            <a:chOff x="958789" y="3578251"/>
            <a:chExt cx="884834" cy="64963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6926B2A-DC22-45E4-A5E3-F2CD81083BB2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434D4356-985A-4696-A76B-28EE98B0C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2132B-2CC4-4272-864C-643372C09E21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FDDCA-BDB8-4B86-AE39-A6C323A541E2}"/>
              </a:ext>
            </a:extLst>
          </p:cNvPr>
          <p:cNvSpPr/>
          <p:nvPr/>
        </p:nvSpPr>
        <p:spPr>
          <a:xfrm>
            <a:off x="1296570" y="2706962"/>
            <a:ext cx="7656044" cy="1977860"/>
          </a:xfrm>
          <a:prstGeom prst="rect">
            <a:avLst/>
          </a:prstGeom>
          <a:solidFill>
            <a:schemeClr val="accent2">
              <a:lumMod val="60000"/>
              <a:lumOff val="40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791" b="1" dirty="0">
                <a:solidFill>
                  <a:schemeClr val="accent2"/>
                </a:solidFill>
              </a:rPr>
              <a:t>반</a:t>
            </a:r>
            <a:endParaRPr lang="en-US" altLang="ko-KR" sz="1791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791" b="1" dirty="0">
                <a:solidFill>
                  <a:schemeClr val="accent2"/>
                </a:solidFill>
              </a:rPr>
              <a:t>복</a:t>
            </a:r>
            <a:endParaRPr lang="en-US" altLang="ko-KR" sz="1791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791" b="1" dirty="0">
                <a:solidFill>
                  <a:schemeClr val="accent2"/>
                </a:solidFill>
              </a:rPr>
              <a:t>구</a:t>
            </a:r>
            <a:endParaRPr lang="en-US" altLang="ko-KR" sz="1791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791" b="1" dirty="0">
                <a:solidFill>
                  <a:schemeClr val="accent2"/>
                </a:solidFill>
              </a:rPr>
              <a:t>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A8A97-41DB-430D-A90A-244AC1A7DC14}"/>
              </a:ext>
            </a:extLst>
          </p:cNvPr>
          <p:cNvSpPr/>
          <p:nvPr/>
        </p:nvSpPr>
        <p:spPr>
          <a:xfrm>
            <a:off x="1991612" y="3062612"/>
            <a:ext cx="6345672" cy="1573216"/>
          </a:xfrm>
          <a:prstGeom prst="rect">
            <a:avLst/>
          </a:prstGeom>
          <a:solidFill>
            <a:schemeClr val="tx2">
              <a:lumMod val="60000"/>
              <a:lumOff val="40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93" b="1" dirty="0">
                <a:solidFill>
                  <a:schemeClr val="accent2"/>
                </a:solidFill>
              </a:rPr>
              <a:t>선</a:t>
            </a:r>
            <a:endParaRPr lang="en-US" altLang="ko-KR" sz="1393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393" b="1" dirty="0" err="1">
                <a:solidFill>
                  <a:schemeClr val="accent2"/>
                </a:solidFill>
              </a:rPr>
              <a:t>택</a:t>
            </a:r>
            <a:endParaRPr lang="en-US" altLang="ko-KR" sz="1393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393" b="1" dirty="0">
                <a:solidFill>
                  <a:schemeClr val="accent2"/>
                </a:solidFill>
              </a:rPr>
              <a:t>구</a:t>
            </a:r>
            <a:endParaRPr lang="en-US" altLang="ko-KR" sz="1393" b="1" dirty="0">
              <a:solidFill>
                <a:schemeClr val="accent2"/>
              </a:solidFill>
            </a:endParaRPr>
          </a:p>
          <a:p>
            <a:pPr algn="r"/>
            <a:r>
              <a:rPr lang="ko-KR" altLang="en-US" sz="1393" b="1" dirty="0">
                <a:solidFill>
                  <a:schemeClr val="accent2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911598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600">
                <a:solidFill>
                  <a:schemeClr val="bg1">
                    <a:lumMod val="50000"/>
                  </a:schemeClr>
                </a:solidFill>
              </a:rPr>
              <a:t>Part I </a:t>
            </a:r>
            <a:r>
              <a:rPr kumimoji="1" lang="en-US" altLang="en-US" sz="36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kumimoji="1" lang="ko-KR" altLang="en-US" sz="36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kumimoji="1" lang="en-US" altLang="en-US" dirty="0"/>
            </a:br>
            <a:r>
              <a:rPr kumimoji="1" lang="ko-KR" altLang="en-US" dirty="0"/>
              <a:t>기본 문자열과 입출력 처리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9162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x-none" altLang="en-US"/>
              <a:t>문</a:t>
            </a:r>
            <a:r>
              <a:rPr kumimoji="1" lang="ko-KR" altLang="en-US" dirty="0" err="1"/>
              <a:t>자열</a:t>
            </a:r>
            <a:r>
              <a:rPr kumimoji="1" lang="ko-KR" altLang="en-US" dirty="0"/>
              <a:t> 자료형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391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  <a:r>
              <a:rPr lang="ko-KR" altLang="en-US" dirty="0"/>
              <a:t>은 연속된 </a:t>
            </a:r>
            <a:r>
              <a:rPr lang="ko-KR" altLang="en-US" b="1" dirty="0">
                <a:solidFill>
                  <a:srgbClr val="C00000"/>
                </a:solidFill>
              </a:rPr>
              <a:t>문자</a:t>
            </a:r>
            <a:r>
              <a:rPr lang="ko-KR" altLang="en-US" dirty="0"/>
              <a:t>들의 집합을 의미</a:t>
            </a:r>
            <a:endParaRPr lang="en-US" altLang="ko-KR" dirty="0"/>
          </a:p>
          <a:p>
            <a:pPr lvl="1"/>
            <a:r>
              <a:rPr lang="ko-KR" altLang="en-US" dirty="0"/>
              <a:t>문자들의 나열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sequence of characters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rgbClr val="000000"/>
                </a:solidFill>
              </a:rPr>
            </a:br>
            <a:br>
              <a:rPr lang="en-US" altLang="ko-KR" dirty="0">
                <a:solidFill>
                  <a:srgbClr val="000000"/>
                </a:solidFill>
              </a:rPr>
            </a:b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0"/>
            <a:r>
              <a:rPr lang="ko-KR" altLang="en-US" dirty="0"/>
              <a:t>파이썬에서는 텍스트를 다루는 자료형으로 문자열</a:t>
            </a:r>
            <a:r>
              <a:rPr lang="en-US" altLang="ko-KR" dirty="0"/>
              <a:t>(string)</a:t>
            </a:r>
            <a:r>
              <a:rPr lang="ko-KR" altLang="en-US" dirty="0"/>
              <a:t>을 제공</a:t>
            </a:r>
            <a:endParaRPr lang="en-US" altLang="ko-KR" dirty="0"/>
          </a:p>
          <a:p>
            <a:pPr lvl="1"/>
            <a:r>
              <a:rPr lang="en-US" altLang="ko-KR" dirty="0"/>
              <a:t>string</a:t>
            </a:r>
            <a:r>
              <a:rPr lang="ko-KR" altLang="ko-KR" dirty="0"/>
              <a:t>은 영어로 끈</a:t>
            </a:r>
            <a:r>
              <a:rPr lang="en-US" altLang="ko-KR" dirty="0"/>
              <a:t>, </a:t>
            </a:r>
            <a:r>
              <a:rPr lang="ko-KR" altLang="ko-KR" dirty="0"/>
              <a:t>줄</a:t>
            </a:r>
            <a:r>
              <a:rPr lang="ko-KR" altLang="en-US" dirty="0"/>
              <a:t>을 의미</a:t>
            </a:r>
            <a:r>
              <a:rPr lang="en-US" altLang="ko-KR" dirty="0"/>
              <a:t>. </a:t>
            </a:r>
            <a:r>
              <a:rPr lang="ko-KR" altLang="ko-KR" dirty="0"/>
              <a:t>문자를 끈으로 가지런히 묶어놓은 것이라고 이해</a:t>
            </a:r>
            <a:endParaRPr lang="en-US" altLang="ko-KR" dirty="0"/>
          </a:p>
          <a:p>
            <a:pPr lvl="1"/>
            <a:r>
              <a:rPr lang="ko-KR" altLang="en-US" dirty="0"/>
              <a:t>문자열은 일단 생성하면 그 </a:t>
            </a:r>
            <a:r>
              <a:rPr lang="ko-KR" altLang="en-US" b="1" dirty="0">
                <a:solidFill>
                  <a:srgbClr val="C00000"/>
                </a:solidFill>
              </a:rPr>
              <a:t>내용을 바꿀 수 없다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 immutable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6205" y="2969687"/>
            <a:ext cx="1089896" cy="457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88" dirty="0">
                <a:solidFill>
                  <a:srgbClr val="0070C0"/>
                </a:solidFill>
              </a:rPr>
              <a:t>"Hello"</a:t>
            </a:r>
            <a:endParaRPr lang="ko-KR" altLang="en-US" sz="2388" dirty="0">
              <a:solidFill>
                <a:srgbClr val="0070C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B7B9A2-C16D-4874-BEB6-5BA03AF6012E}"/>
              </a:ext>
            </a:extLst>
          </p:cNvPr>
          <p:cNvSpPr/>
          <p:nvPr/>
        </p:nvSpPr>
        <p:spPr>
          <a:xfrm>
            <a:off x="3393978" y="3068960"/>
            <a:ext cx="519793" cy="5197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179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AA66D-3A23-4911-8ABC-0BEEABA0F924}"/>
              </a:ext>
            </a:extLst>
          </p:cNvPr>
          <p:cNvSpPr/>
          <p:nvPr/>
        </p:nvSpPr>
        <p:spPr>
          <a:xfrm>
            <a:off x="4188155" y="3068960"/>
            <a:ext cx="519793" cy="5197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179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9AA13F-2245-4FDB-BB3D-D60678241FE8}"/>
              </a:ext>
            </a:extLst>
          </p:cNvPr>
          <p:cNvSpPr/>
          <p:nvPr/>
        </p:nvSpPr>
        <p:spPr>
          <a:xfrm>
            <a:off x="4982332" y="3068960"/>
            <a:ext cx="519793" cy="5197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179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FEB6F8-570F-44BE-9CF1-AEF59A94B843}"/>
              </a:ext>
            </a:extLst>
          </p:cNvPr>
          <p:cNvSpPr/>
          <p:nvPr/>
        </p:nvSpPr>
        <p:spPr>
          <a:xfrm>
            <a:off x="5776510" y="3068960"/>
            <a:ext cx="519793" cy="5197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179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2930CD7-7646-45F6-8D6E-BE840BEF2B28}"/>
              </a:ext>
            </a:extLst>
          </p:cNvPr>
          <p:cNvSpPr/>
          <p:nvPr/>
        </p:nvSpPr>
        <p:spPr>
          <a:xfrm>
            <a:off x="6570687" y="3068960"/>
            <a:ext cx="519793" cy="5197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ko-KR" altLang="en-US" sz="179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47398FB-C3EB-454A-BAF2-370687E773C9}"/>
              </a:ext>
            </a:extLst>
          </p:cNvPr>
          <p:cNvCxnSpPr>
            <a:cxnSpLocks/>
            <a:stCxn id="7" idx="7"/>
            <a:endCxn id="8" idx="1"/>
          </p:cNvCxnSpPr>
          <p:nvPr/>
        </p:nvCxnSpPr>
        <p:spPr>
          <a:xfrm rot="5400000" flipH="1" flipV="1">
            <a:off x="4050962" y="2931768"/>
            <a:ext cx="12639" cy="426628"/>
          </a:xfrm>
          <a:prstGeom prst="curvedConnector3">
            <a:avLst>
              <a:gd name="adj1" fmla="val 2271354"/>
            </a:avLst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59DD7C2-D016-4604-ACC8-3DFC9D6034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38821" y="2919128"/>
            <a:ext cx="12639" cy="426628"/>
          </a:xfrm>
          <a:prstGeom prst="curvedConnector3">
            <a:avLst>
              <a:gd name="adj1" fmla="val 2271354"/>
            </a:avLst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47DF90D-42A9-4BBA-A15C-5B3BB0B6E2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32998" y="2893848"/>
            <a:ext cx="12639" cy="426628"/>
          </a:xfrm>
          <a:prstGeom prst="curvedConnector3">
            <a:avLst>
              <a:gd name="adj1" fmla="val 2271354"/>
            </a:avLst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92740BB9-457A-458B-B66D-3DE9A9D006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7175" y="2906488"/>
            <a:ext cx="12639" cy="426628"/>
          </a:xfrm>
          <a:prstGeom prst="curvedConnector3">
            <a:avLst>
              <a:gd name="adj1" fmla="val 2271354"/>
            </a:avLst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27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문자열을 컴퓨터가 처리하기 위해서는 일정한 규칙에 따라 각 문자를 이진수로 변환하는데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문자 인코딩이라고 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 err="1"/>
              <a:t>파이썬에서는</a:t>
            </a:r>
            <a:r>
              <a:rPr lang="ko-KR" altLang="en-US" sz="2000" dirty="0"/>
              <a:t> 문자열 </a:t>
            </a:r>
            <a:r>
              <a:rPr lang="ko-KR" altLang="en-US" sz="2000" dirty="0" err="1"/>
              <a:t>자료형이</a:t>
            </a:r>
            <a:r>
              <a:rPr lang="ko-KR" altLang="en-US" sz="2000" dirty="0"/>
              <a:t> 유니코드를 사용하여 인코딩한다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유니코드</a:t>
            </a:r>
            <a:r>
              <a:rPr lang="en-US" altLang="ko-KR" sz="1800" dirty="0"/>
              <a:t>(Unicode)</a:t>
            </a:r>
            <a:r>
              <a:rPr lang="ko-KR" altLang="en-US" sz="1800" dirty="0"/>
              <a:t>는 </a:t>
            </a:r>
            <a:r>
              <a:rPr lang="en-US" altLang="ko-KR" sz="1800" dirty="0"/>
              <a:t>16-</a:t>
            </a:r>
            <a:r>
              <a:rPr lang="ko-KR" altLang="en-US" sz="1800" dirty="0"/>
              <a:t>비트 인코딩 체계</a:t>
            </a:r>
            <a:r>
              <a:rPr lang="en-US" altLang="ko-KR" sz="1800" dirty="0"/>
              <a:t> (2</a:t>
            </a:r>
            <a:r>
              <a:rPr lang="en-US" altLang="ko-KR" sz="1800" baseline="30000" dirty="0"/>
              <a:t>16</a:t>
            </a:r>
            <a:r>
              <a:rPr lang="en-US" altLang="ko-KR" sz="1800" dirty="0"/>
              <a:t>, </a:t>
            </a:r>
            <a:r>
              <a:rPr lang="ko-KR" altLang="en-US" sz="1800" dirty="0"/>
              <a:t>즉</a:t>
            </a:r>
            <a:r>
              <a:rPr lang="en-US" altLang="ko-KR" sz="1800" dirty="0"/>
              <a:t> 65536 </a:t>
            </a:r>
            <a:r>
              <a:rPr lang="ko-KR" altLang="en-US" sz="1800" dirty="0"/>
              <a:t>개 조합의 문자 표현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유니코드는 전 세계 문자를 표현하기 위한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체계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ASCⅡ</a:t>
            </a:r>
            <a:r>
              <a:rPr lang="en-US" altLang="ko-KR" sz="1800" dirty="0"/>
              <a:t> </a:t>
            </a:r>
            <a:r>
              <a:rPr lang="ko-KR" altLang="en-US" sz="1800" dirty="0"/>
              <a:t>문자 집합은 유니코드의 작은 일부분이다</a:t>
            </a:r>
            <a:endParaRPr lang="en-US" altLang="ko-KR" sz="1800" dirty="0"/>
          </a:p>
          <a:p>
            <a:pPr lvl="2"/>
            <a:r>
              <a:rPr lang="ko-KR" altLang="en-US" sz="1600" dirty="0"/>
              <a:t>유니코드 ＼</a:t>
            </a:r>
            <a:r>
              <a:rPr lang="en-US" altLang="ko-KR" sz="1600" dirty="0"/>
              <a:t>u0000</a:t>
            </a:r>
            <a:r>
              <a:rPr lang="ko-KR" altLang="en-US" sz="1600" dirty="0"/>
              <a:t>부터 ＼</a:t>
            </a:r>
            <a:r>
              <a:rPr lang="en-US" altLang="ko-KR" sz="1600" dirty="0"/>
              <a:t>u007F</a:t>
            </a:r>
            <a:r>
              <a:rPr lang="ko-KR" altLang="en-US" sz="1600" dirty="0"/>
              <a:t>까지 대응되는 일부분</a:t>
            </a:r>
            <a:r>
              <a:rPr lang="en-US" altLang="ko-KR" sz="1600" dirty="0"/>
              <a:t>.</a:t>
            </a:r>
          </a:p>
          <a:p>
            <a:pPr lvl="0"/>
            <a:endParaRPr lang="en-US" altLang="ko-KR" sz="20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6584484" y="3717032"/>
          <a:ext cx="5259099" cy="2588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4" imgW="10565079" imgH="6222222" progId="Photoshop.Image.13">
                  <p:embed/>
                </p:oleObj>
              </mc:Choice>
              <mc:Fallback>
                <p:oleObj name="Image" r:id="rId4" imgW="10565079" imgH="6222222" progId="Photoshop.Image.13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484" y="3717032"/>
                        <a:ext cx="5259099" cy="25888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3173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</a:t>
            </a:r>
            <a:r>
              <a:rPr lang="en-US" altLang="ko-KR" dirty="0"/>
              <a:t> </a:t>
            </a:r>
            <a:r>
              <a:rPr lang="ko-KR" altLang="en-US" dirty="0"/>
              <a:t>문자 집합 </a:t>
            </a:r>
            <a:endParaRPr lang="en-US" altLang="ko-KR" dirty="0"/>
          </a:p>
          <a:p>
            <a:pPr lvl="1"/>
            <a:r>
              <a:rPr lang="ko-KR" altLang="en-US" dirty="0"/>
              <a:t>한글</a:t>
            </a:r>
            <a:r>
              <a:rPr lang="en-US" altLang="ko-KR" dirty="0"/>
              <a:t> </a:t>
            </a:r>
            <a:r>
              <a:rPr lang="ko-KR" altLang="en-US" dirty="0"/>
              <a:t>문자 셋은 유니코드 </a:t>
            </a:r>
            <a:r>
              <a:rPr lang="en-US" altLang="ko-KR" dirty="0"/>
              <a:t>(11172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＼</a:t>
            </a:r>
            <a:r>
              <a:rPr lang="en-US" altLang="ko-KR" dirty="0"/>
              <a:t>uAC00</a:t>
            </a:r>
            <a:r>
              <a:rPr lang="ko-KR" altLang="en-US" dirty="0"/>
              <a:t>부터 ＼</a:t>
            </a:r>
            <a:r>
              <a:rPr lang="en-US" altLang="ko-KR" dirty="0"/>
              <a:t>uD7A3</a:t>
            </a:r>
            <a:r>
              <a:rPr lang="ko-KR" altLang="en-US" dirty="0"/>
              <a:t>까지 대응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97" y="1772816"/>
            <a:ext cx="6218766" cy="43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4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</a:rPr>
              <a:t>큰따옴표</a:t>
            </a:r>
            <a:r>
              <a:rPr lang="ko-KR" altLang="en-US" sz="1791" dirty="0"/>
              <a:t>로 양쪽 둘러싸기</a:t>
            </a:r>
            <a:endParaRPr lang="en-US" altLang="ko-KR" sz="1791" dirty="0"/>
          </a:p>
          <a:p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</a:rPr>
              <a:t>작은 따옴표</a:t>
            </a:r>
            <a:r>
              <a:rPr lang="ko-KR" altLang="en-US" sz="1791" dirty="0"/>
              <a:t>로 양쪽 둘러싸기</a:t>
            </a:r>
            <a:endParaRPr lang="en-US" altLang="ko-KR" sz="1791" dirty="0"/>
          </a:p>
          <a:p>
            <a:r>
              <a:rPr lang="ko-KR" altLang="en-US" sz="1791" b="1" dirty="0">
                <a:solidFill>
                  <a:srgbClr val="7030A0"/>
                </a:solidFill>
              </a:rPr>
              <a:t>큰따옴표 </a:t>
            </a:r>
            <a:r>
              <a:rPr lang="en-US" altLang="ko-KR" sz="1791" b="1" dirty="0">
                <a:solidFill>
                  <a:srgbClr val="7030A0"/>
                </a:solidFill>
              </a:rPr>
              <a:t>3</a:t>
            </a:r>
            <a:r>
              <a:rPr lang="ko-KR" altLang="en-US" sz="1791" b="1" dirty="0">
                <a:solidFill>
                  <a:srgbClr val="7030A0"/>
                </a:solidFill>
              </a:rPr>
              <a:t>개를 연속</a:t>
            </a:r>
            <a:r>
              <a:rPr lang="ko-KR" altLang="en-US" sz="1791" dirty="0"/>
              <a:t>으로 써서 양쪽 둘러싸기</a:t>
            </a:r>
            <a:endParaRPr lang="en-US" altLang="ko-KR" sz="1791" dirty="0"/>
          </a:p>
          <a:p>
            <a:r>
              <a:rPr lang="ko-KR" altLang="en-US" sz="1791" b="1" dirty="0">
                <a:solidFill>
                  <a:srgbClr val="7030A0"/>
                </a:solidFill>
              </a:rPr>
              <a:t>작은따옴표 </a:t>
            </a:r>
            <a:r>
              <a:rPr lang="en-US" altLang="ko-KR" sz="1791" b="1" dirty="0">
                <a:solidFill>
                  <a:srgbClr val="7030A0"/>
                </a:solidFill>
              </a:rPr>
              <a:t>3</a:t>
            </a:r>
            <a:r>
              <a:rPr lang="ko-KR" altLang="en-US" sz="1791" b="1" dirty="0">
                <a:solidFill>
                  <a:srgbClr val="7030A0"/>
                </a:solidFill>
              </a:rPr>
              <a:t>개를 연속</a:t>
            </a:r>
            <a:r>
              <a:rPr lang="ko-KR" altLang="en-US" sz="1791" dirty="0"/>
              <a:t>으로 써서 양쪽 둘러싸기</a:t>
            </a:r>
            <a:endParaRPr lang="en-US" altLang="ko-KR" sz="1791" dirty="0"/>
          </a:p>
          <a:p>
            <a:r>
              <a:rPr lang="ko-KR" altLang="en-US" sz="1791" dirty="0"/>
              <a:t>모두 동일한 문자열이 만들어 짐</a:t>
            </a:r>
            <a:endParaRPr lang="en-US" altLang="ko-KR" sz="1791" dirty="0"/>
          </a:p>
          <a:p>
            <a:endParaRPr lang="ko-KR" altLang="en-US" sz="179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746151" y="3772938"/>
            <a:ext cx="4971562" cy="279933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str1 =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hello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str2 =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hello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str3 =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"""</a:t>
            </a: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good morning?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"""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str4 =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'''</a:t>
            </a: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bye~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'''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print(str1, str2, str3, str4)</a:t>
            </a:r>
          </a:p>
          <a:p>
            <a:pPr>
              <a:lnSpc>
                <a:spcPct val="150000"/>
              </a:lnSpc>
            </a:pPr>
            <a:r>
              <a:rPr lang="en-US" altLang="ko-KR" sz="199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hello hello good morning? bye~</a:t>
            </a:r>
            <a:endParaRPr lang="ko-KR" altLang="en-US" sz="1990" dirty="0"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03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큰따옴표</a:t>
            </a:r>
            <a:r>
              <a:rPr lang="en-US" altLang="ko-KR" dirty="0"/>
              <a:t>(“)</a:t>
            </a:r>
            <a:r>
              <a:rPr lang="ko-KR" altLang="en-US" dirty="0"/>
              <a:t>로 시작했다가 작은따옴표</a:t>
            </a:r>
            <a:r>
              <a:rPr lang="en-US" altLang="ko-KR" dirty="0"/>
              <a:t>(‘)</a:t>
            </a:r>
            <a:r>
              <a:rPr lang="ko-KR" altLang="en-US" dirty="0"/>
              <a:t>로 끝내면 문법적인 오류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DAE46-BC31-4DB8-B1D9-816F9323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42" y="1918564"/>
            <a:ext cx="6256213" cy="169676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67D625B-F2D3-1F4A-AF64-FC17FEECB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 t="22720" b="21880"/>
          <a:stretch/>
        </p:blipFill>
        <p:spPr>
          <a:xfrm>
            <a:off x="7849683" y="4128518"/>
            <a:ext cx="2329426" cy="1935771"/>
          </a:xfrm>
          <a:prstGeom prst="rect">
            <a:avLst/>
          </a:prstGeom>
        </p:spPr>
      </p:pic>
      <p:sp>
        <p:nvSpPr>
          <p:cNvPr id="14" name="모서리가 둥근 사각형 설명선[R] 15">
            <a:extLst>
              <a:ext uri="{FF2B5EF4-FFF2-40B4-BE49-F238E27FC236}">
                <a16:creationId xmlns:a16="http://schemas.microsoft.com/office/drawing/2014/main" id="{3637E9EF-E72A-304C-9C86-911145C1961B}"/>
              </a:ext>
            </a:extLst>
          </p:cNvPr>
          <p:cNvSpPr/>
          <p:nvPr/>
        </p:nvSpPr>
        <p:spPr>
          <a:xfrm>
            <a:off x="8190001" y="3150502"/>
            <a:ext cx="1989108" cy="853694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CA99A-B7C3-BD4A-90C1-585FB4DA8DFA}"/>
              </a:ext>
            </a:extLst>
          </p:cNvPr>
          <p:cNvSpPr/>
          <p:nvPr/>
        </p:nvSpPr>
        <p:spPr>
          <a:xfrm>
            <a:off x="8226429" y="3209795"/>
            <a:ext cx="1916250" cy="735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93" b="1" dirty="0">
                <a:latin typeface="+mj-ea"/>
                <a:ea typeface="+mj-ea"/>
              </a:rPr>
              <a:t>영어의 문법 오류처럼</a:t>
            </a:r>
            <a:endParaRPr lang="en-US" altLang="ko-KR" sz="1393" b="1" dirty="0">
              <a:latin typeface="+mj-ea"/>
              <a:ea typeface="+mj-ea"/>
            </a:endParaRPr>
          </a:p>
          <a:p>
            <a:pPr algn="ctr"/>
            <a:r>
              <a:rPr lang="ko-KR" altLang="en-US" sz="1393" b="1" dirty="0" err="1">
                <a:latin typeface="+mj-ea"/>
                <a:ea typeface="+mj-ea"/>
              </a:rPr>
              <a:t>파이썬에도</a:t>
            </a:r>
            <a:endParaRPr lang="en-US" altLang="ko-KR" sz="1393" b="1" dirty="0">
              <a:latin typeface="+mj-ea"/>
              <a:ea typeface="+mj-ea"/>
            </a:endParaRPr>
          </a:p>
          <a:p>
            <a:pPr algn="ctr"/>
            <a:r>
              <a:rPr lang="ko-KR" altLang="en-US" sz="1393" b="1" dirty="0" err="1">
                <a:latin typeface="+mj-ea"/>
                <a:ea typeface="+mj-ea"/>
              </a:rPr>
              <a:t>문법오류가</a:t>
            </a:r>
            <a:r>
              <a:rPr lang="ko-KR" altLang="en-US" sz="1393" b="1" dirty="0">
                <a:latin typeface="+mj-ea"/>
                <a:ea typeface="+mj-ea"/>
              </a:rPr>
              <a:t> 있어요</a:t>
            </a:r>
            <a:r>
              <a:rPr lang="en-US" altLang="ko-KR" sz="1393" b="1" dirty="0">
                <a:latin typeface="+mj-ea"/>
                <a:ea typeface="+mj-ea"/>
              </a:rPr>
              <a:t>.</a:t>
            </a:r>
            <a:endParaRPr lang="ko-KR" altLang="en-US" sz="1393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584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작은따옴표 </a:t>
            </a:r>
            <a:r>
              <a:rPr lang="en-US" altLang="ko-KR" dirty="0"/>
              <a:t>/ </a:t>
            </a:r>
            <a:r>
              <a:rPr lang="ko-KR" altLang="en-US" dirty="0"/>
              <a:t>큰따옴표가 포함된 문자열을 만들고 싶다면</a:t>
            </a:r>
            <a:r>
              <a:rPr lang="en-US" altLang="ko-KR" dirty="0"/>
              <a:t>?</a:t>
            </a:r>
            <a:endParaRPr lang="en-US" altLang="ko-KR" sz="2388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문자열에 작은따옴표</a:t>
            </a:r>
            <a:r>
              <a:rPr lang="en-US" altLang="ko-KR" dirty="0"/>
              <a:t>(') </a:t>
            </a:r>
            <a:r>
              <a:rPr lang="ko-KR" altLang="en-US" dirty="0"/>
              <a:t>포함시키기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/>
              <a:t> 문자열을 </a:t>
            </a:r>
            <a:r>
              <a:rPr lang="ko-KR" altLang="en-US" b="1" dirty="0">
                <a:solidFill>
                  <a:srgbClr val="C00000"/>
                </a:solidFill>
              </a:rPr>
              <a:t>큰따옴표</a:t>
            </a:r>
            <a:r>
              <a:rPr lang="en-US" altLang="ko-KR" b="1" dirty="0">
                <a:solidFill>
                  <a:srgbClr val="C00000"/>
                </a:solidFill>
              </a:rPr>
              <a:t>(")</a:t>
            </a:r>
            <a:r>
              <a:rPr lang="ko-KR" altLang="en-US" b="1" dirty="0">
                <a:solidFill>
                  <a:srgbClr val="C00000"/>
                </a:solidFill>
              </a:rPr>
              <a:t>로 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</a:rPr>
              <a:t>둘러싸야</a:t>
            </a:r>
            <a:r>
              <a:rPr lang="ko-KR" altLang="en-US" b="1" dirty="0">
                <a:solidFill>
                  <a:srgbClr val="C00000"/>
                </a:solidFill>
              </a:rPr>
              <a:t> 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문자열에 큰따옴표</a:t>
            </a:r>
            <a:r>
              <a:rPr lang="en-US" altLang="ko-KR" dirty="0"/>
              <a:t>(")</a:t>
            </a:r>
            <a:r>
              <a:rPr lang="ko-KR" altLang="en-US" dirty="0"/>
              <a:t> 포함시키기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ko-KR" altLang="en-US" b="1" dirty="0">
                <a:solidFill>
                  <a:srgbClr val="C00000"/>
                </a:solidFill>
              </a:rPr>
              <a:t>작은따옴표</a:t>
            </a:r>
            <a:r>
              <a:rPr lang="en-US" altLang="ko-KR" b="1" dirty="0">
                <a:solidFill>
                  <a:srgbClr val="C00000"/>
                </a:solidFill>
              </a:rPr>
              <a:t>(')</a:t>
            </a:r>
            <a:r>
              <a:rPr lang="ko-KR" altLang="en-US" b="1" dirty="0">
                <a:solidFill>
                  <a:srgbClr val="C00000"/>
                </a:solidFill>
              </a:rPr>
              <a:t>로 둘러싸면 됨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3213" y="2508414"/>
            <a:ext cx="3000808" cy="36755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91" dirty="0">
                <a:solidFill>
                  <a:srgbClr val="0070C0"/>
                </a:solidFill>
                <a:latin typeface="+mn-ea"/>
              </a:rPr>
              <a:t>the law's requirements</a:t>
            </a:r>
            <a:endParaRPr lang="ko-KR" altLang="en-US" sz="179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3212" y="4651159"/>
            <a:ext cx="4168731" cy="36755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+mn-ea"/>
              </a:defRPr>
            </a:lvl1pPr>
          </a:lstStyle>
          <a:p>
            <a:r>
              <a:rPr lang="en-US" altLang="ko-KR" sz="1791" dirty="0">
                <a:solidFill>
                  <a:srgbClr val="0070C0"/>
                </a:solidFill>
              </a:rPr>
              <a:t>"Come, and you will see." he replied. </a:t>
            </a:r>
            <a:endParaRPr lang="ko-KR" altLang="en-US" sz="179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983213" y="3089039"/>
            <a:ext cx="4971562" cy="558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791" dirty="0"/>
              <a:t>&gt;&gt;&gt; </a:t>
            </a:r>
            <a:r>
              <a:rPr lang="en-US" altLang="ko-KR" sz="1791" dirty="0" err="1"/>
              <a:t>msg</a:t>
            </a:r>
            <a:r>
              <a:rPr lang="ko-KR" altLang="en-US" sz="1791" dirty="0"/>
              <a:t> </a:t>
            </a:r>
            <a:r>
              <a:rPr lang="en-US" altLang="ko-KR" sz="1791" dirty="0"/>
              <a:t>=</a:t>
            </a:r>
            <a:r>
              <a:rPr lang="ko-KR" altLang="en-US" sz="1791" dirty="0"/>
              <a:t> </a:t>
            </a:r>
            <a:r>
              <a:rPr lang="en-US" altLang="ko-KR" sz="1791" dirty="0"/>
              <a:t> </a:t>
            </a:r>
            <a:r>
              <a:rPr lang="en-US" altLang="ko-KR" sz="1791" dirty="0">
                <a:solidFill>
                  <a:srgbClr val="C00000"/>
                </a:solidFill>
              </a:rPr>
              <a:t>"</a:t>
            </a:r>
            <a:r>
              <a:rPr lang="en-US" altLang="ko-KR" sz="1791" dirty="0"/>
              <a:t>the law's requirements</a:t>
            </a:r>
            <a:r>
              <a:rPr lang="en-US" altLang="ko-KR" sz="1791" dirty="0">
                <a:solidFill>
                  <a:srgbClr val="C00000"/>
                </a:solidFill>
              </a:rPr>
              <a:t>"</a:t>
            </a:r>
            <a:endParaRPr lang="ko-KR" altLang="en-US" sz="179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983213" y="5260337"/>
            <a:ext cx="6557466" cy="558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791" dirty="0"/>
              <a:t>&gt;&gt;&gt; say = </a:t>
            </a:r>
            <a:r>
              <a:rPr lang="en-US" altLang="ko-KR" sz="1791" dirty="0">
                <a:solidFill>
                  <a:srgbClr val="C00000"/>
                </a:solidFill>
              </a:rPr>
              <a:t>'</a:t>
            </a:r>
            <a:r>
              <a:rPr lang="en-US" altLang="ko-KR" sz="1791" dirty="0"/>
              <a:t>"Come, and you will see." he replied.</a:t>
            </a:r>
            <a:r>
              <a:rPr lang="en-US" altLang="ko-KR" sz="1791" dirty="0">
                <a:solidFill>
                  <a:srgbClr val="C00000"/>
                </a:solidFill>
              </a:rPr>
              <a:t>'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1810669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여러 줄인 문자열 만들기 </a:t>
            </a:r>
            <a:r>
              <a:rPr lang="en-US" altLang="ko-KR" sz="2000" dirty="0"/>
              <a:t>- </a:t>
            </a:r>
            <a:r>
              <a:rPr lang="ko-KR" altLang="en-US" sz="2000" dirty="0"/>
              <a:t>중간에 </a:t>
            </a:r>
            <a:r>
              <a:rPr lang="ko-KR" altLang="en-US" sz="2000" dirty="0" err="1"/>
              <a:t>줄바꿈</a:t>
            </a:r>
            <a:r>
              <a:rPr lang="ko-KR" altLang="en-US" sz="2000" dirty="0"/>
              <a:t> 문자</a:t>
            </a:r>
            <a:r>
              <a:rPr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sz="2000" b="1" dirty="0">
                <a:solidFill>
                  <a:srgbClr val="C00000"/>
                </a:solidFill>
              </a:rPr>
              <a:t>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dirty="0"/>
              <a:t>사용</a:t>
            </a:r>
            <a:endParaRPr lang="en-US" altLang="ko-KR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예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</a:p>
          <a:p>
            <a:pPr lvl="1">
              <a:lnSpc>
                <a:spcPct val="120000"/>
              </a:lnSpc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긴 문자열은 </a:t>
            </a:r>
            <a:r>
              <a:rPr lang="en-US" altLang="ko-KR" sz="2000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sz="2000" dirty="0"/>
              <a:t> </a:t>
            </a:r>
            <a:r>
              <a:rPr lang="ko-KR" altLang="en-US" sz="2000" dirty="0"/>
              <a:t>기호를 사용하여 여러 줄에 걸쳐 작성할 수 있다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예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b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60213" lvl="1" indent="0">
              <a:lnSpc>
                <a:spcPct val="120000"/>
              </a:lnSpc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1982" y="1667627"/>
            <a:ext cx="5262762" cy="64321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sz="1791" dirty="0"/>
              <a:t>The true light gives light to every man.</a:t>
            </a:r>
          </a:p>
          <a:p>
            <a:pPr algn="l"/>
            <a:r>
              <a:rPr lang="en-US" altLang="ko-KR" sz="1791" dirty="0"/>
              <a:t>It was coming into the world.  </a:t>
            </a:r>
            <a:endParaRPr lang="ko-KR" altLang="en-US" sz="1791" dirty="0"/>
          </a:p>
        </p:txBody>
      </p:sp>
      <p:sp>
        <p:nvSpPr>
          <p:cNvPr id="8" name="TextBox 7"/>
          <p:cNvSpPr txBox="1"/>
          <p:nvPr/>
        </p:nvSpPr>
        <p:spPr>
          <a:xfrm>
            <a:off x="1801860" y="4601386"/>
            <a:ext cx="7731450" cy="36755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791" dirty="0"/>
              <a:t>The true light gives light to every man. It was coming into the world.  </a:t>
            </a:r>
            <a:endParaRPr lang="ko-KR" altLang="en-US" sz="179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811981" y="2366122"/>
            <a:ext cx="9655250" cy="133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say = "The true light gives light to every man.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b="1" dirty="0" err="1">
                <a:solidFill>
                  <a:srgbClr val="C00000"/>
                </a:solidFill>
              </a:rPr>
              <a:t>n</a:t>
            </a:r>
            <a:r>
              <a:rPr lang="en-US" altLang="ko-KR" sz="1592" dirty="0" err="1"/>
              <a:t>It</a:t>
            </a:r>
            <a:r>
              <a:rPr lang="en-US" altLang="ko-KR" sz="1592" dirty="0"/>
              <a:t> was coming into the world."</a:t>
            </a:r>
            <a:br>
              <a:rPr lang="en-US" altLang="ko-KR" sz="1592" dirty="0"/>
            </a:br>
            <a:r>
              <a:rPr lang="en-US" altLang="ko-KR" sz="1592" dirty="0"/>
              <a:t>&gt;&gt;&gt; print(say)</a:t>
            </a:r>
            <a:br>
              <a:rPr lang="en-US" altLang="ko-KR" sz="1592" dirty="0"/>
            </a:br>
            <a:r>
              <a:rPr lang="en-US" altLang="ko-KR" sz="1592" dirty="0">
                <a:solidFill>
                  <a:srgbClr val="0070C0"/>
                </a:solidFill>
              </a:rPr>
              <a:t>The true light gives light to every man. </a:t>
            </a:r>
            <a:br>
              <a:rPr lang="en-US" altLang="ko-KR" sz="1592" dirty="0">
                <a:solidFill>
                  <a:srgbClr val="0070C0"/>
                </a:solidFill>
              </a:rPr>
            </a:br>
            <a:r>
              <a:rPr lang="en-US" altLang="ko-KR" sz="1592" dirty="0">
                <a:solidFill>
                  <a:srgbClr val="0070C0"/>
                </a:solidFill>
              </a:rPr>
              <a:t>It was coming into the world.</a:t>
            </a:r>
            <a:endParaRPr lang="ko-KR" altLang="en-US" sz="1592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801860" y="5013176"/>
            <a:ext cx="8463376" cy="1103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say = "The true light gives light to every man.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br>
              <a:rPr lang="en-US" altLang="ko-KR" sz="1592" b="1" dirty="0">
                <a:solidFill>
                  <a:srgbClr val="C00000"/>
                </a:solidFill>
              </a:rPr>
            </a:br>
            <a:r>
              <a:rPr lang="en-US" altLang="ko-KR" sz="1592" dirty="0"/>
              <a:t>It was coming into the world."</a:t>
            </a:r>
            <a:br>
              <a:rPr lang="en-US" altLang="ko-KR" sz="1592" dirty="0"/>
            </a:br>
            <a:r>
              <a:rPr lang="en-US" altLang="ko-KR" sz="1592" dirty="0"/>
              <a:t>&gt;&gt;&gt; print(say)</a:t>
            </a:r>
            <a:br>
              <a:rPr lang="en-US" altLang="ko-KR" sz="1592" dirty="0"/>
            </a:br>
            <a:r>
              <a:rPr lang="en-US" altLang="ko-KR" sz="1592" dirty="0">
                <a:solidFill>
                  <a:srgbClr val="0070C0"/>
                </a:solidFill>
              </a:rPr>
              <a:t>The true light gives light to every man. It was coming into the world.</a:t>
            </a:r>
            <a:endParaRPr lang="ko-KR" altLang="en-US" sz="1592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75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0081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윈도우에서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- [Python 3.?] – [IDLE (Python 3.?...) </a:t>
            </a:r>
            <a:r>
              <a:rPr lang="ko-KR" altLang="en-US" dirty="0"/>
              <a:t>메뉴 선택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IDLE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B050"/>
                </a:solidFill>
              </a:rPr>
              <a:t>I</a:t>
            </a:r>
            <a:r>
              <a:rPr lang="en-US" altLang="ko-KR" dirty="0"/>
              <a:t>ntegrated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D</a:t>
            </a:r>
            <a:r>
              <a:rPr lang="en-US" altLang="ko-KR" dirty="0" err="1"/>
              <a:t>eve</a:t>
            </a:r>
            <a:r>
              <a:rPr lang="en-US" altLang="ko-KR" dirty="0" err="1">
                <a:solidFill>
                  <a:srgbClr val="00B050"/>
                </a:solidFill>
              </a:rPr>
              <a:t>L</a:t>
            </a:r>
            <a:r>
              <a:rPr lang="en-US" altLang="ko-KR" dirty="0" err="1"/>
              <a:t>opment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E</a:t>
            </a:r>
            <a:r>
              <a:rPr lang="en-US" altLang="ko-KR" dirty="0"/>
              <a:t>nvironment) </a:t>
            </a:r>
            <a:r>
              <a:rPr lang="ko-KR" altLang="en-US" dirty="0"/>
              <a:t>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18B66-413F-5B86-E1D3-3372697C4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79" y="2534791"/>
            <a:ext cx="2947124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788D60-6699-66EB-A34E-1E1C9E95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38" y="2583525"/>
            <a:ext cx="2990235" cy="338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8654C7-8645-314E-9CD1-267F5873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95" y="2390775"/>
            <a:ext cx="914400" cy="1038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ABCFDAB0-3B3E-3807-B8B5-E5D0CBE5F666}"/>
              </a:ext>
            </a:extLst>
          </p:cNvPr>
          <p:cNvSpPr/>
          <p:nvPr/>
        </p:nvSpPr>
        <p:spPr>
          <a:xfrm>
            <a:off x="7528495" y="3566177"/>
            <a:ext cx="2448272" cy="720080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EF10D-AC65-1A1A-AFBD-0FFB3C9D8417}"/>
              </a:ext>
            </a:extLst>
          </p:cNvPr>
          <p:cNvSpPr txBox="1"/>
          <p:nvPr/>
        </p:nvSpPr>
        <p:spPr>
          <a:xfrm>
            <a:off x="7456487" y="4307743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바탕화면에 고정하여 사용</a:t>
            </a:r>
          </a:p>
        </p:txBody>
      </p:sp>
    </p:spTree>
    <p:extLst>
      <p:ext uri="{BB962C8B-B14F-4D97-AF65-F5344CB8AC3E}">
        <p14:creationId xmlns:p14="http://schemas.microsoft.com/office/powerpoint/2010/main" val="2370478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특수 문자 만들기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프로그래밍할 때 사용할 수 있도록 미리 정의해 둔 </a:t>
            </a:r>
            <a:r>
              <a:rPr lang="en-US" altLang="ko-KR" dirty="0"/>
              <a:t>"</a:t>
            </a:r>
            <a:r>
              <a:rPr lang="ko-KR" altLang="en-US" dirty="0"/>
              <a:t>문자 조합</a:t>
            </a:r>
            <a:r>
              <a:rPr lang="en-US" altLang="ko-KR" dirty="0"/>
              <a:t>". </a:t>
            </a:r>
          </a:p>
          <a:p>
            <a:pPr lvl="1"/>
            <a:r>
              <a:rPr lang="ko-KR" altLang="en-US" dirty="0"/>
              <a:t>출력물을 보기 좋게 정렬하는 용도로 이용</a:t>
            </a:r>
            <a:endParaRPr lang="en-US" altLang="ko-KR" dirty="0"/>
          </a:p>
          <a:p>
            <a:pPr lvl="1"/>
            <a:r>
              <a:rPr lang="en-US" altLang="ko-KR" dirty="0"/>
              <a:t>backslash(</a:t>
            </a:r>
            <a:r>
              <a:rPr lang="en-US" altLang="ko-KR" b="1" dirty="0"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/>
              <a:t>)</a:t>
            </a:r>
            <a:r>
              <a:rPr lang="ko-KR" altLang="en-US" dirty="0"/>
              <a:t>와 단일 문자로 구성된 조합으로 특별한 의미를 나타냄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코딩시</a:t>
            </a:r>
            <a:r>
              <a:rPr lang="ko-KR" altLang="en-US" dirty="0"/>
              <a:t> 표현할 수 없는 문자 또는 </a:t>
            </a:r>
            <a:r>
              <a:rPr lang="en-US" altLang="ko-KR" dirty="0"/>
              <a:t>control</a:t>
            </a:r>
            <a:r>
              <a:rPr lang="ko-KR" altLang="en-US" dirty="0"/>
              <a:t>들을 표시한다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(backslash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는 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</a:rPr>
              <a:t>한글문자를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 사용할 경우 </a:t>
            </a:r>
            <a:r>
              <a:rPr lang="en-US" altLang="ko-KR" kern="1200" dirty="0">
                <a:solidFill>
                  <a:srgbClr val="C00000"/>
                </a:solidFill>
                <a:cs typeface="+mn-cs"/>
              </a:rPr>
              <a:t>\</a:t>
            </a:r>
            <a:r>
              <a:rPr lang="en-US" altLang="ko-KR" kern="1200" dirty="0">
                <a:solidFill>
                  <a:schemeClr val="accent2">
                    <a:lumMod val="50000"/>
                  </a:schemeClr>
                </a:solidFill>
                <a:cs typeface="+mn-cs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로 보일 수 있다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.)</a:t>
            </a:r>
          </a:p>
          <a:p>
            <a:pPr marL="445526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538004" y="4071828"/>
          <a:ext cx="7675214" cy="1558300"/>
        </p:xfrm>
        <a:graphic>
          <a:graphicData uri="http://schemas.openxmlformats.org/drawingml/2006/table">
            <a:tbl>
              <a:tblPr firstRow="1" bandRow="1"/>
              <a:tblGrid>
                <a:gridCol w="1262372">
                  <a:extLst>
                    <a:ext uri="{9D8B030D-6E8A-4147-A177-3AD203B41FA5}">
                      <a16:colId xmlns:a16="http://schemas.microsoft.com/office/drawing/2014/main" val="2043729813"/>
                    </a:ext>
                  </a:extLst>
                </a:gridCol>
                <a:gridCol w="2471656">
                  <a:extLst>
                    <a:ext uri="{9D8B030D-6E8A-4147-A177-3AD203B41FA5}">
                      <a16:colId xmlns:a16="http://schemas.microsoft.com/office/drawing/2014/main" val="2604739311"/>
                    </a:ext>
                  </a:extLst>
                </a:gridCol>
                <a:gridCol w="1201581">
                  <a:extLst>
                    <a:ext uri="{9D8B030D-6E8A-4147-A177-3AD203B41FA5}">
                      <a16:colId xmlns:a16="http://schemas.microsoft.com/office/drawing/2014/main" val="2996532"/>
                    </a:ext>
                  </a:extLst>
                </a:gridCol>
                <a:gridCol w="2739605">
                  <a:extLst>
                    <a:ext uri="{9D8B030D-6E8A-4147-A177-3AD203B41FA5}">
                      <a16:colId xmlns:a16="http://schemas.microsoft.com/office/drawing/2014/main" val="4236986527"/>
                    </a:ext>
                  </a:extLst>
                </a:gridCol>
              </a:tblGrid>
              <a:tr h="3639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latin typeface="나눔스퀘어 ExtraBold" panose="020B0600000101010101" pitchFamily="50" charset="-127"/>
                        </a:rPr>
                        <a:t>notation</a:t>
                      </a:r>
                      <a:endParaRPr lang="ko-KR" altLang="en-US" sz="1800" dirty="0">
                        <a:latin typeface="나눔스퀘어 ExtraBold" panose="020B0600000101010101" pitchFamily="50" charset="-127"/>
                      </a:endParaRPr>
                    </a:p>
                  </a:txBody>
                  <a:tcPr marL="90999" marR="90999" marT="45500" marB="4550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latin typeface="나눔스퀘어 ExtraBold" panose="020B0600000101010101" pitchFamily="50" charset="-127"/>
                        </a:rPr>
                        <a:t>meaning</a:t>
                      </a:r>
                      <a:endParaRPr lang="ko-KR" altLang="en-US" sz="1800" dirty="0">
                        <a:latin typeface="나눔스퀘어 ExtraBold" panose="020B0600000101010101" pitchFamily="50" charset="-127"/>
                      </a:endParaRPr>
                    </a:p>
                  </a:txBody>
                  <a:tcPr marL="90999" marR="90999" marT="45500" marB="4550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latin typeface="나눔스퀘어 ExtraBold" panose="020B0600000101010101" pitchFamily="50" charset="-127"/>
                        </a:rPr>
                        <a:t>notation</a:t>
                      </a:r>
                      <a:endParaRPr lang="ko-KR" altLang="en-US" sz="1800" dirty="0">
                        <a:latin typeface="나눔스퀘어 ExtraBold" panose="020B0600000101010101" pitchFamily="50" charset="-127"/>
                      </a:endParaRPr>
                    </a:p>
                  </a:txBody>
                  <a:tcPr marL="90999" marR="90999" marT="45500" marB="4550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dirty="0">
                          <a:latin typeface="나눔스퀘어 ExtraBold" panose="020B0600000101010101" pitchFamily="50" charset="-127"/>
                        </a:rPr>
                        <a:t>meaning</a:t>
                      </a:r>
                      <a:endParaRPr lang="ko-KR" altLang="en-US" sz="1800" dirty="0">
                        <a:latin typeface="나눔스퀘어 ExtraBold" panose="020B0600000101010101" pitchFamily="50" charset="-127"/>
                      </a:endParaRPr>
                    </a:p>
                  </a:txBody>
                  <a:tcPr marL="90999" marR="90999" marT="45500" marB="4550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484335"/>
                  </a:ext>
                </a:extLst>
              </a:tr>
              <a:tr h="3976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\\</a:t>
                      </a:r>
                      <a:endParaRPr lang="en-US" altLang="ko-KR" sz="2000" b="1" u="none" strike="noStrike" kern="1200" dirty="0">
                        <a:solidFill>
                          <a:srgbClr val="3366FF"/>
                        </a:solidFill>
                        <a:effectLst/>
                        <a:latin typeface="나눔스퀘어 ExtraBold" panose="020B0600000101010101" pitchFamily="50" charset="-127"/>
                        <a:ea typeface="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algn="l" fontAlgn="ctr"/>
                      <a:r>
                        <a:rPr lang="en-US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backslash (</a:t>
                      </a:r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n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algn="l" fontAlgn="ctr"/>
                      <a:r>
                        <a:rPr lang="ko-KR" altLang="en-US" sz="2000" u="none" strike="noStrike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줄바꿈</a:t>
                      </a:r>
                      <a:r>
                        <a:rPr lang="en-US" altLang="ko-KR" sz="20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2000" u="none" strike="noStrike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엔터</a:t>
                      </a:r>
                      <a:r>
                        <a:rPr lang="ko-KR" altLang="en-US" sz="20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 효과</a:t>
                      </a:r>
                      <a:r>
                        <a:rPr lang="en-US" altLang="ko-KR" sz="20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 )</a:t>
                      </a:r>
                      <a:endParaRPr lang="en-US" altLang="ko-KR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031775"/>
                  </a:ext>
                </a:extLst>
              </a:tr>
              <a:tr h="3976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'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single quote( </a:t>
                      </a:r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baseline="0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t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222222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탭 문자</a:t>
                      </a:r>
                      <a:endParaRPr lang="en-US" altLang="ko-KR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479420"/>
                  </a:ext>
                </a:extLst>
              </a:tr>
              <a:tr h="3976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2000" b="1" dirty="0">
                          <a:solidFill>
                            <a:srgbClr val="3366FF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"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algn="l" fontAlgn="ctr"/>
                      <a:r>
                        <a:rPr lang="en-US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double quote( </a:t>
                      </a:r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-US" sz="2000" u="none" strike="noStrike" dirty="0">
                          <a:effectLst/>
                          <a:latin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 )</a:t>
                      </a:r>
                      <a:endParaRPr lang="en-US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08000" algn="l" fontAlgn="ctr"/>
                      <a:endParaRPr lang="en-US" sz="2000" b="0" i="0" u="none" strike="noStrike" dirty="0">
                        <a:solidFill>
                          <a:srgbClr val="222222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35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211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복잡한 문자열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</a:rPr>
              <a:t>큰 따옴표</a:t>
            </a:r>
            <a:r>
              <a:rPr lang="en-US" altLang="ko-KR" dirty="0">
                <a:latin typeface="나눔스퀘어 ExtraBold" panose="020B0600000101010101" pitchFamily="50" charset="-127"/>
              </a:rPr>
              <a:t>("), </a:t>
            </a:r>
            <a:r>
              <a:rPr lang="ko-KR" altLang="en-US" dirty="0">
                <a:latin typeface="나눔스퀘어 ExtraBold" panose="020B0600000101010101" pitchFamily="50" charset="-127"/>
              </a:rPr>
              <a:t>작은따옴표</a:t>
            </a:r>
            <a:r>
              <a:rPr lang="en-US" altLang="ko-KR" dirty="0">
                <a:latin typeface="나눔스퀘어 ExtraBold" panose="020B0600000101010101" pitchFamily="50" charset="-127"/>
              </a:rPr>
              <a:t>('), </a:t>
            </a:r>
            <a:r>
              <a:rPr lang="ko-KR" altLang="en-US" dirty="0" err="1">
                <a:latin typeface="나눔스퀘어 ExtraBold" panose="020B0600000101010101" pitchFamily="50" charset="-127"/>
              </a:rPr>
              <a:t>줄바꿈</a:t>
            </a:r>
            <a:r>
              <a:rPr lang="ko-KR" altLang="en-US" dirty="0">
                <a:latin typeface="나눔스퀘어 ExtraBold" panose="020B0600000101010101" pitchFamily="50" charset="-127"/>
              </a:rPr>
              <a:t> 문자가 복합적으로 포함된 문자열 만들기</a:t>
            </a:r>
            <a:endParaRPr lang="en-US" altLang="ko-KR" dirty="0">
              <a:latin typeface="나눔스퀘어 ExtraBold" panose="020B0600000101010101" pitchFamily="50" charset="-127"/>
            </a:endParaRP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4259" y="1970082"/>
            <a:ext cx="2364816" cy="64321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791" dirty="0"/>
              <a:t>He say "let's go."</a:t>
            </a:r>
          </a:p>
          <a:p>
            <a:r>
              <a:rPr lang="en-US" altLang="ko-KR" sz="1791" dirty="0"/>
              <a:t>I replied "ok!"</a:t>
            </a:r>
            <a:endParaRPr lang="ko-KR" altLang="en-US" sz="179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F7A50A-3F7E-4597-A73B-CB7A23C05988}"/>
              </a:ext>
            </a:extLst>
          </p:cNvPr>
          <p:cNvSpPr/>
          <p:nvPr/>
        </p:nvSpPr>
        <p:spPr>
          <a:xfrm>
            <a:off x="4512899" y="3877149"/>
            <a:ext cx="5906513" cy="367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9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연속된 작은따옴표 </a:t>
            </a:r>
            <a:r>
              <a:rPr lang="en-US" altLang="ko-KR" sz="179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79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개 또는 큰따옴표 </a:t>
            </a:r>
            <a:r>
              <a:rPr lang="en-US" altLang="ko-KR" sz="179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79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개 이용</a:t>
            </a:r>
            <a:endParaRPr lang="en-US" altLang="ko-KR" sz="179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C7F444-658A-4480-908F-F1001E3E2A77}"/>
              </a:ext>
            </a:extLst>
          </p:cNvPr>
          <p:cNvSpPr/>
          <p:nvPr/>
        </p:nvSpPr>
        <p:spPr>
          <a:xfrm>
            <a:off x="4512899" y="1970082"/>
            <a:ext cx="6942580" cy="367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"</a:t>
            </a:r>
            <a:r>
              <a:rPr lang="en-US" altLang="ko-KR" sz="1791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sz="1791" dirty="0">
                <a:latin typeface="Consolas" panose="020B0609020204030204" pitchFamily="49" charset="0"/>
              </a:rPr>
              <a:t>" </a:t>
            </a:r>
            <a:r>
              <a:rPr lang="ko-KR" altLang="en-US" sz="1791" dirty="0">
                <a:latin typeface="Consolas" panose="020B0609020204030204" pitchFamily="49" charset="0"/>
              </a:rPr>
              <a:t>문자를 사용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4579882" y="2423607"/>
            <a:ext cx="6226305" cy="1100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say = </a:t>
            </a:r>
            <a:r>
              <a:rPr lang="en-US" altLang="ko-KR" sz="1592" b="1" dirty="0">
                <a:solidFill>
                  <a:srgbClr val="FF0000"/>
                </a:solidFill>
              </a:rPr>
              <a:t>'</a:t>
            </a:r>
            <a:r>
              <a:rPr lang="en-US" altLang="ko-KR" sz="1592" dirty="0"/>
              <a:t>He says 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dirty="0">
                <a:solidFill>
                  <a:srgbClr val="C00000"/>
                </a:solidFill>
              </a:rPr>
              <a:t>"</a:t>
            </a:r>
            <a:r>
              <a:rPr lang="en-US" altLang="ko-KR" sz="1592" dirty="0"/>
              <a:t>let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dirty="0">
                <a:solidFill>
                  <a:srgbClr val="C00000"/>
                </a:solidFill>
              </a:rPr>
              <a:t>'</a:t>
            </a:r>
            <a:r>
              <a:rPr lang="en-US" altLang="ko-KR" sz="1592" dirty="0"/>
              <a:t>s go.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dirty="0">
                <a:solidFill>
                  <a:srgbClr val="C00000"/>
                </a:solidFill>
              </a:rPr>
              <a:t>"</a:t>
            </a:r>
            <a:r>
              <a:rPr lang="en-US" altLang="ko-KR" sz="1592" dirty="0"/>
              <a:t> 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b="1" dirty="0" err="1">
                <a:solidFill>
                  <a:srgbClr val="C00000"/>
                </a:solidFill>
                <a:cs typeface="Arial" panose="020B0604020202020204" pitchFamily="34" charset="0"/>
              </a:rPr>
              <a:t>n</a:t>
            </a:r>
            <a:r>
              <a:rPr lang="en-US" altLang="ko-KR" sz="1592" dirty="0" err="1"/>
              <a:t>I</a:t>
            </a:r>
            <a:r>
              <a:rPr lang="en-US" altLang="ko-KR" sz="1592" dirty="0"/>
              <a:t> replied 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dirty="0">
                <a:solidFill>
                  <a:srgbClr val="C00000"/>
                </a:solidFill>
              </a:rPr>
              <a:t>"</a:t>
            </a:r>
            <a:r>
              <a:rPr lang="en-US" altLang="ko-KR" sz="1592" dirty="0"/>
              <a:t>ok!</a:t>
            </a:r>
            <a:r>
              <a:rPr lang="en-US" altLang="ko-KR" sz="1592" b="1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592" dirty="0">
                <a:solidFill>
                  <a:srgbClr val="C00000"/>
                </a:solidFill>
              </a:rPr>
              <a:t>"</a:t>
            </a:r>
            <a:r>
              <a:rPr lang="en-US" altLang="ko-KR" sz="1592" b="1" dirty="0">
                <a:solidFill>
                  <a:srgbClr val="FF0000"/>
                </a:solidFill>
              </a:rPr>
              <a:t>'</a:t>
            </a:r>
            <a:br>
              <a:rPr lang="en-US" altLang="ko-KR" sz="1592" dirty="0"/>
            </a:br>
            <a:r>
              <a:rPr lang="en-US" altLang="ko-KR" sz="1592" dirty="0"/>
              <a:t>&gt;&gt;&gt; print(say)</a:t>
            </a:r>
            <a:br>
              <a:rPr lang="en-US" altLang="ko-KR" sz="1592" dirty="0"/>
            </a:br>
            <a:r>
              <a:rPr lang="en-US" altLang="ko-KR" sz="1592" dirty="0">
                <a:solidFill>
                  <a:srgbClr val="0070C0"/>
                </a:solidFill>
              </a:rPr>
              <a:t>He says "let's go."</a:t>
            </a:r>
            <a:br>
              <a:rPr lang="en-US" altLang="ko-KR" sz="1592" dirty="0">
                <a:solidFill>
                  <a:srgbClr val="0070C0"/>
                </a:solidFill>
              </a:rPr>
            </a:br>
            <a:r>
              <a:rPr lang="en-US" altLang="ko-KR" sz="1592" dirty="0">
                <a:solidFill>
                  <a:srgbClr val="0070C0"/>
                </a:solidFill>
              </a:rPr>
              <a:t>I replied "ok!"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4579882" y="4272642"/>
            <a:ext cx="6226305" cy="1301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say = </a:t>
            </a:r>
            <a:r>
              <a:rPr lang="en-US" altLang="ko-KR" sz="1592" dirty="0">
                <a:solidFill>
                  <a:srgbClr val="C00000"/>
                </a:solidFill>
              </a:rPr>
              <a:t>'''</a:t>
            </a:r>
            <a:r>
              <a:rPr lang="en-US" altLang="ko-KR" sz="1592" dirty="0"/>
              <a:t>He says "let's go."</a:t>
            </a:r>
          </a:p>
          <a:p>
            <a:r>
              <a:rPr lang="en-US" altLang="ko-KR" sz="1592" dirty="0"/>
              <a:t>I replied "ok!"</a:t>
            </a:r>
            <a:r>
              <a:rPr lang="en-US" altLang="ko-KR" sz="1592" dirty="0">
                <a:solidFill>
                  <a:srgbClr val="C00000"/>
                </a:solidFill>
              </a:rPr>
              <a:t>'''</a:t>
            </a:r>
            <a:br>
              <a:rPr lang="en-US" altLang="ko-KR" sz="1592" dirty="0"/>
            </a:br>
            <a:r>
              <a:rPr lang="en-US" altLang="ko-KR" sz="1592" dirty="0"/>
              <a:t>&gt;&gt;&gt; print(say)</a:t>
            </a:r>
            <a:br>
              <a:rPr lang="en-US" altLang="ko-KR" sz="1592" dirty="0"/>
            </a:br>
            <a:r>
              <a:rPr lang="en-US" altLang="ko-KR" sz="1592" dirty="0">
                <a:solidFill>
                  <a:srgbClr val="0070C0"/>
                </a:solidFill>
              </a:rPr>
              <a:t>He says "let's go."</a:t>
            </a:r>
            <a:br>
              <a:rPr lang="en-US" altLang="ko-KR" sz="1592" dirty="0">
                <a:solidFill>
                  <a:srgbClr val="0070C0"/>
                </a:solidFill>
              </a:rPr>
            </a:br>
            <a:r>
              <a:rPr lang="en-US" altLang="ko-KR" sz="1592" dirty="0">
                <a:solidFill>
                  <a:srgbClr val="0070C0"/>
                </a:solidFill>
              </a:rPr>
              <a:t>I replied "ok!"</a:t>
            </a:r>
          </a:p>
        </p:txBody>
      </p:sp>
    </p:spTree>
    <p:extLst>
      <p:ext uri="{BB962C8B-B14F-4D97-AF65-F5344CB8AC3E}">
        <p14:creationId xmlns:p14="http://schemas.microsoft.com/office/powerpoint/2010/main" val="743445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연결하기</a:t>
            </a:r>
            <a:endParaRPr lang="en-US" altLang="ko-KR" dirty="0"/>
          </a:p>
          <a:p>
            <a:pPr lvl="1"/>
            <a:r>
              <a:rPr lang="en-US" altLang="ko-KR" sz="1990" b="1" dirty="0">
                <a:solidFill>
                  <a:srgbClr val="C00000"/>
                </a:solidFill>
              </a:rPr>
              <a:t>+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연산자는 두 문자열을 연결하는데 사용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sz="1791" dirty="0"/>
          </a:p>
        </p:txBody>
      </p:sp>
      <p:sp>
        <p:nvSpPr>
          <p:cNvPr id="5" name="TextBox 4"/>
          <p:cNvSpPr txBox="1"/>
          <p:nvPr/>
        </p:nvSpPr>
        <p:spPr>
          <a:xfrm>
            <a:off x="4225499" y="3538764"/>
            <a:ext cx="989080" cy="82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77" b="1" dirty="0">
                <a:solidFill>
                  <a:srgbClr val="2143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4777" dirty="0">
              <a:solidFill>
                <a:srgbClr val="2143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5366" y="2458766"/>
            <a:ext cx="4543691" cy="899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'Hello'</a:t>
            </a:r>
            <a:r>
              <a:rPr lang="en-US" altLang="ko-KR" sz="1592" dirty="0"/>
              <a:t> + </a:t>
            </a:r>
            <a:r>
              <a:rPr lang="en-US" altLang="ko-KR" sz="1592" dirty="0">
                <a:solidFill>
                  <a:schemeClr val="accent4">
                    <a:lumMod val="75000"/>
                  </a:schemeClr>
                </a:solidFill>
              </a:rPr>
              <a:t>'World!'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'HelloWorld!'</a:t>
            </a:r>
          </a:p>
          <a:p>
            <a:r>
              <a:rPr lang="en-US" altLang="ko-KR" sz="1592" dirty="0"/>
              <a:t>&gt;&gt;&gt;</a:t>
            </a:r>
            <a:endParaRPr lang="ko-KR" altLang="en-US" sz="1592" dirty="0"/>
          </a:p>
        </p:txBody>
      </p:sp>
      <p:sp>
        <p:nvSpPr>
          <p:cNvPr id="40" name="액자 39"/>
          <p:cNvSpPr/>
          <p:nvPr/>
        </p:nvSpPr>
        <p:spPr>
          <a:xfrm>
            <a:off x="1792016" y="377385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H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2256016" y="377385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e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2720016" y="377385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3184016" y="3773853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3648016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9" name="액자 48"/>
          <p:cNvSpPr/>
          <p:nvPr/>
        </p:nvSpPr>
        <p:spPr>
          <a:xfrm>
            <a:off x="5134103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W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0" name="액자 49"/>
          <p:cNvSpPr/>
          <p:nvPr/>
        </p:nvSpPr>
        <p:spPr>
          <a:xfrm>
            <a:off x="5598102" y="377384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6062103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r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6526103" y="3773848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3" name="액자 52"/>
          <p:cNvSpPr/>
          <p:nvPr/>
        </p:nvSpPr>
        <p:spPr>
          <a:xfrm>
            <a:off x="6990103" y="377384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d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7454102" y="377384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!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5" name="액자 54"/>
          <p:cNvSpPr/>
          <p:nvPr/>
        </p:nvSpPr>
        <p:spPr>
          <a:xfrm>
            <a:off x="2256016" y="525789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H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2720015" y="5257896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e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7" name="액자 56"/>
          <p:cNvSpPr/>
          <p:nvPr/>
        </p:nvSpPr>
        <p:spPr>
          <a:xfrm>
            <a:off x="3184016" y="525789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8" name="액자 57"/>
          <p:cNvSpPr/>
          <p:nvPr/>
        </p:nvSpPr>
        <p:spPr>
          <a:xfrm>
            <a:off x="3648016" y="5257895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9" name="액자 58"/>
          <p:cNvSpPr/>
          <p:nvPr/>
        </p:nvSpPr>
        <p:spPr>
          <a:xfrm>
            <a:off x="4112016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0" name="액자 59"/>
          <p:cNvSpPr/>
          <p:nvPr/>
        </p:nvSpPr>
        <p:spPr>
          <a:xfrm>
            <a:off x="4583838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W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1" name="액자 60"/>
          <p:cNvSpPr/>
          <p:nvPr/>
        </p:nvSpPr>
        <p:spPr>
          <a:xfrm>
            <a:off x="5047837" y="5257891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2" name="액자 61"/>
          <p:cNvSpPr/>
          <p:nvPr/>
        </p:nvSpPr>
        <p:spPr>
          <a:xfrm>
            <a:off x="5511838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r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3" name="액자 62"/>
          <p:cNvSpPr/>
          <p:nvPr/>
        </p:nvSpPr>
        <p:spPr>
          <a:xfrm>
            <a:off x="5975838" y="5257890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4" name="액자 63"/>
          <p:cNvSpPr/>
          <p:nvPr/>
        </p:nvSpPr>
        <p:spPr>
          <a:xfrm>
            <a:off x="6439838" y="525788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d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5" name="액자 64"/>
          <p:cNvSpPr/>
          <p:nvPr/>
        </p:nvSpPr>
        <p:spPr>
          <a:xfrm>
            <a:off x="6903837" y="525788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!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6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 rot="5400000">
            <a:off x="4346508" y="4543197"/>
            <a:ext cx="463631" cy="51071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95683-F52E-4ED9-AE2A-1A9EFC9DE78D}"/>
              </a:ext>
            </a:extLst>
          </p:cNvPr>
          <p:cNvSpPr txBox="1"/>
          <p:nvPr/>
        </p:nvSpPr>
        <p:spPr>
          <a:xfrm>
            <a:off x="7665056" y="1723660"/>
            <a:ext cx="3568961" cy="14631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00B0F0"/>
                </a:solidFill>
              </a:rPr>
              <a:t>+ </a:t>
            </a:r>
            <a:r>
              <a:rPr lang="ko-KR" altLang="en-US" sz="1791" b="1" dirty="0">
                <a:solidFill>
                  <a:srgbClr val="00B0F0"/>
                </a:solidFill>
              </a:rPr>
              <a:t>연산</a:t>
            </a:r>
            <a:endParaRPr lang="en-US" altLang="ko-KR" sz="1791" b="1" dirty="0">
              <a:solidFill>
                <a:srgbClr val="00B0F0"/>
              </a:solidFill>
            </a:endParaRPr>
          </a:p>
          <a:p>
            <a:r>
              <a:rPr lang="ko-KR" altLang="en-US" sz="1791" dirty="0"/>
              <a:t>숫자 </a:t>
            </a:r>
            <a:r>
              <a:rPr lang="en-US" altLang="ko-KR" sz="1791" dirty="0">
                <a:solidFill>
                  <a:srgbClr val="FF0000"/>
                </a:solidFill>
              </a:rPr>
              <a:t>+</a:t>
            </a:r>
            <a:r>
              <a:rPr lang="en-US" altLang="ko-KR" sz="1791" dirty="0"/>
              <a:t> </a:t>
            </a:r>
            <a:r>
              <a:rPr lang="ko-KR" altLang="en-US" sz="1791" dirty="0"/>
              <a:t>숫자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덧셈연산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연결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 </a:t>
            </a:r>
            <a:r>
              <a:rPr lang="en-US" altLang="ko-KR" sz="1791" dirty="0">
                <a:sym typeface="Wingdings" panose="05000000000000000000" pitchFamily="2" charset="2"/>
              </a:rPr>
              <a:t>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 </a:t>
            </a:r>
            <a:r>
              <a:rPr lang="en-US" altLang="ko-KR" sz="1791" dirty="0">
                <a:sym typeface="Wingdings" panose="05000000000000000000" pitchFamily="2" charset="2"/>
              </a:rPr>
              <a:t>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669388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연산자 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344048" y="1865405"/>
            <a:ext cx="7329339" cy="3971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name = "</a:t>
            </a:r>
            <a:r>
              <a:rPr lang="ko-KR" altLang="en-US" sz="1791" dirty="0">
                <a:ea typeface="나눔스퀘어 ExtraBold" panose="020B0600000101010101" pitchFamily="50" charset="-127"/>
              </a:rPr>
              <a:t>홍길동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name + "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</a:t>
            </a:r>
            <a:r>
              <a:rPr lang="ko-KR" altLang="en-US" sz="1791" b="1" dirty="0" err="1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이름은</a:t>
            </a:r>
            <a:r>
              <a:rPr lang="ko-KR" altLang="en-US" sz="1791" b="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 err="1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 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name + "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791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" " + name + " " + "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791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9" name="위쪽 화살표 58"/>
          <p:cNvSpPr/>
          <p:nvPr/>
        </p:nvSpPr>
        <p:spPr>
          <a:xfrm>
            <a:off x="4896745" y="4928782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위쪽 화살표 59"/>
          <p:cNvSpPr/>
          <p:nvPr/>
        </p:nvSpPr>
        <p:spPr>
          <a:xfrm>
            <a:off x="6542257" y="4916991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위쪽 화살표 10"/>
          <p:cNvSpPr/>
          <p:nvPr/>
        </p:nvSpPr>
        <p:spPr>
          <a:xfrm>
            <a:off x="4280603" y="3771266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위쪽 화살표 11"/>
          <p:cNvSpPr/>
          <p:nvPr/>
        </p:nvSpPr>
        <p:spPr>
          <a:xfrm>
            <a:off x="5926115" y="3759475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1719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반복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BDB7B-0216-4EC4-94A1-4FCDDB90B648}"/>
              </a:ext>
            </a:extLst>
          </p:cNvPr>
          <p:cNvSpPr txBox="1"/>
          <p:nvPr/>
        </p:nvSpPr>
        <p:spPr>
          <a:xfrm>
            <a:off x="6002676" y="4299832"/>
            <a:ext cx="2860219" cy="1576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His Story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---------------</a:t>
            </a:r>
            <a:endParaRPr lang="ko-KR" altLang="en-US" sz="1990" dirty="0">
              <a:solidFill>
                <a:srgbClr val="00000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>
            <a:off x="4860775" y="4431229"/>
            <a:ext cx="974994" cy="51071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8" name="TextBox 7"/>
          <p:cNvSpPr txBox="1"/>
          <p:nvPr/>
        </p:nvSpPr>
        <p:spPr>
          <a:xfrm>
            <a:off x="1324050" y="2476508"/>
            <a:ext cx="5686288" cy="899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message = "Congratulations!"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print(message * 3)</a:t>
            </a:r>
          </a:p>
          <a:p>
            <a:r>
              <a:rPr lang="en-US" altLang="ko-KR" sz="1592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Congratulations!Congratulations!Congratulations</a:t>
            </a:r>
            <a:r>
              <a:rPr lang="en-US" altLang="ko-KR" sz="1592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8425" y="4304102"/>
            <a:ext cx="3365443" cy="113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print("=" * 15)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print("His Story")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print(15 * "=")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print(3 * "</a:t>
            </a:r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" *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0270" y="1938315"/>
            <a:ext cx="4746277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C00000"/>
                </a:solidFill>
              </a:rPr>
              <a:t>message</a:t>
            </a:r>
            <a:r>
              <a:rPr lang="ko-KR" altLang="en-US" sz="1791" b="1" dirty="0">
                <a:solidFill>
                  <a:srgbClr val="C00000"/>
                </a:solidFill>
              </a:rPr>
              <a:t>를 </a:t>
            </a:r>
            <a:r>
              <a:rPr lang="en-US" altLang="ko-KR" sz="1791" b="1" dirty="0">
                <a:solidFill>
                  <a:srgbClr val="C00000"/>
                </a:solidFill>
              </a:rPr>
              <a:t>3</a:t>
            </a:r>
            <a:r>
              <a:rPr lang="ko-KR" altLang="en-US" sz="1791" b="1" dirty="0">
                <a:solidFill>
                  <a:srgbClr val="C00000"/>
                </a:solidFill>
              </a:rPr>
              <a:t>번 반복하여 새로운 문자열 생성</a:t>
            </a:r>
          </a:p>
        </p:txBody>
      </p:sp>
      <p:cxnSp>
        <p:nvCxnSpPr>
          <p:cNvPr id="16" name="꺾인 연결선 15"/>
          <p:cNvCxnSpPr>
            <a:cxnSpLocks/>
            <a:stCxn id="11" idx="2"/>
          </p:cNvCxnSpPr>
          <p:nvPr/>
        </p:nvCxnSpPr>
        <p:spPr>
          <a:xfrm rot="5400000">
            <a:off x="4417050" y="1813392"/>
            <a:ext cx="615288" cy="159743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95D685-D2A6-4D12-8D55-F9EC6B768F7F}"/>
              </a:ext>
            </a:extLst>
          </p:cNvPr>
          <p:cNvSpPr txBox="1"/>
          <p:nvPr/>
        </p:nvSpPr>
        <p:spPr>
          <a:xfrm>
            <a:off x="8131201" y="1911110"/>
            <a:ext cx="3761990" cy="14631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00B0F0"/>
                </a:solidFill>
              </a:rPr>
              <a:t>* </a:t>
            </a:r>
            <a:r>
              <a:rPr lang="ko-KR" altLang="en-US" sz="1791" b="1" dirty="0">
                <a:solidFill>
                  <a:srgbClr val="00B0F0"/>
                </a:solidFill>
              </a:rPr>
              <a:t>연산</a:t>
            </a:r>
            <a:endParaRPr lang="en-US" altLang="ko-KR" sz="1791" b="1" dirty="0">
              <a:solidFill>
                <a:srgbClr val="00B0F0"/>
              </a:solidFill>
            </a:endParaRPr>
          </a:p>
          <a:p>
            <a:r>
              <a:rPr lang="ko-KR" altLang="en-US" sz="1791" dirty="0"/>
              <a:t>숫자 </a:t>
            </a:r>
            <a:r>
              <a:rPr lang="en-US" altLang="ko-KR" sz="1791" dirty="0">
                <a:solidFill>
                  <a:srgbClr val="FF0000"/>
                </a:solidFill>
              </a:rPr>
              <a:t>*</a:t>
            </a:r>
            <a:r>
              <a:rPr lang="en-US" altLang="ko-KR" sz="1791" dirty="0"/>
              <a:t> </a:t>
            </a:r>
            <a:r>
              <a:rPr lang="ko-KR" altLang="en-US" sz="1791" dirty="0"/>
              <a:t>숫자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곱셈연산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</a:t>
            </a:r>
            <a:r>
              <a:rPr lang="en-US" altLang="ko-KR" sz="1791" dirty="0">
                <a:sym typeface="Wingdings" panose="05000000000000000000" pitchFamily="2" charset="2"/>
              </a:rPr>
              <a:t> 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791" dirty="0">
                <a:sym typeface="Wingdings" panose="05000000000000000000" pitchFamily="2" charset="2"/>
              </a:rPr>
              <a:t>숫자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반복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숫자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반복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2968816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연결 </a:t>
            </a:r>
            <a:r>
              <a:rPr lang="en-US" altLang="ko-KR" dirty="0"/>
              <a:t>/ </a:t>
            </a:r>
            <a:r>
              <a:rPr lang="ko-KR" altLang="en-US" dirty="0"/>
              <a:t>반복 예제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3426" y="2191907"/>
            <a:ext cx="8647975" cy="252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= "</a:t>
            </a:r>
            <a:r>
              <a:rPr lang="en-US" altLang="ko-KR" sz="1791" dirty="0" err="1">
                <a:ea typeface="나눔스퀘어 ExtraBold" panose="020B0600000101010101" pitchFamily="50" charset="-127"/>
              </a:rPr>
              <a:t>Yonsei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b = "University"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+ " " + b	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덧셈으로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a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b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변수 연결하기 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University'</a:t>
            </a:r>
            <a:r>
              <a:rPr lang="ko-KR" altLang="en-US" sz="1791" dirty="0">
                <a:ea typeface="나눔스퀘어 ExtraBold" panose="020B0600000101010101" pitchFamily="50" charset="-127"/>
              </a:rPr>
              <a:t> </a:t>
            </a:r>
            <a:endParaRPr lang="en-US" altLang="ko-KR" sz="1791" dirty="0"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* 2 + " " + b * 2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곱하기로 반복 연산 가능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YonseiYonsei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UniversityUniversity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62984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in</a:t>
            </a:r>
            <a:r>
              <a:rPr lang="en-US" altLang="ko-KR" sz="2000" dirty="0"/>
              <a:t>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원하는 부분이 문자열 안에 존재하는지를 확인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있으면 </a:t>
            </a:r>
            <a:r>
              <a:rPr lang="en-US" altLang="ko-KR" sz="1800" dirty="0">
                <a:solidFill>
                  <a:srgbClr val="000000"/>
                </a:solidFill>
              </a:rPr>
              <a:t>True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없으면 </a:t>
            </a:r>
            <a:r>
              <a:rPr lang="en-US" altLang="ko-KR" sz="1800" dirty="0">
                <a:solidFill>
                  <a:srgbClr val="000000"/>
                </a:solidFill>
              </a:rPr>
              <a:t>False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2000" b="1" dirty="0">
                <a:solidFill>
                  <a:srgbClr val="000000"/>
                </a:solidFill>
              </a:rPr>
              <a:t>not in</a:t>
            </a:r>
            <a:r>
              <a:rPr lang="en-US" altLang="ko-KR" sz="2000" dirty="0">
                <a:solidFill>
                  <a:srgbClr val="000000"/>
                </a:solidFill>
              </a:rPr>
              <a:t> </a:t>
            </a:r>
            <a:r>
              <a:rPr lang="ko-KR" altLang="en-US" sz="2000" dirty="0">
                <a:solidFill>
                  <a:srgbClr val="000000"/>
                </a:solidFill>
              </a:rPr>
              <a:t>연산자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지정된 부분이 문자열 안에 존재하지 않는지 확인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없으면 </a:t>
            </a:r>
            <a:r>
              <a:rPr lang="en-US" altLang="ko-KR" sz="1800" dirty="0">
                <a:solidFill>
                  <a:srgbClr val="000000"/>
                </a:solidFill>
              </a:rPr>
              <a:t>True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있으면 </a:t>
            </a:r>
            <a:r>
              <a:rPr lang="en-US" altLang="ko-KR" sz="1800" dirty="0">
                <a:solidFill>
                  <a:srgbClr val="000000"/>
                </a:solidFill>
              </a:rPr>
              <a:t>False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428320" y="3883997"/>
            <a:ext cx="3510297" cy="200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a = 'Good Morning'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'Good'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'X'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False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'Evening'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not in</a:t>
            </a:r>
            <a:r>
              <a:rPr lang="en-US" altLang="ko-KR" sz="179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74C3-06D4-42E1-B835-AD525537B715}"/>
              </a:ext>
            </a:extLst>
          </p:cNvPr>
          <p:cNvSpPr/>
          <p:nvPr/>
        </p:nvSpPr>
        <p:spPr>
          <a:xfrm>
            <a:off x="6295236" y="1700808"/>
            <a:ext cx="5439850" cy="459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news =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"""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연세대 원주의과대학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학장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 인공지능 의료 플랫폼 구축에 나섰다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원주의과대학은 최근 학장실에서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학장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장지연 이사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육현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응급의학과 교수 등이 참석한 가운데 인공지능 전문기업인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대표 박병훈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과 산업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의료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 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플랫폼 구축을 위한 업무협약을 체결했다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b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</a:b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이번 업무협약으로 인공지능 기능이 탑재된 의료용 영상기기의 개발과 핵심기술을 국산화하고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국내 의료영상기기의 인공지능 판독 수준을 한 단계 발전시켜 글로벌 경쟁력을 확보하는 계기가 될 것으로 기대되고 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b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</a:b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학장은 “의료분야와 인공지능 서비스 분야의 융합은 미래의 정밀의학 시대를 이끌어 가기 위한 수단으로 인공지능과 플랫폼 구축을 통해 적극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육성하겠다”고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강조했다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"""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인공지능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True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"4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차산업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False</a:t>
            </a:r>
            <a:endParaRPr lang="ko-KR" altLang="en-US" sz="1592" dirty="0">
              <a:solidFill>
                <a:srgbClr val="0070C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6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입력함수 </a:t>
            </a:r>
            <a:r>
              <a:rPr kumimoji="1" lang="en-US" altLang="ko-KR" dirty="0"/>
              <a:t>input()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121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함수 </a:t>
            </a:r>
            <a:r>
              <a:rPr lang="en-US" altLang="ko-KR" dirty="0"/>
              <a:t>input(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문자열 입력</a:t>
            </a:r>
            <a:r>
              <a:rPr lang="ko-KR" altLang="en-US" dirty="0"/>
              <a:t> 함수 </a:t>
            </a:r>
            <a:r>
              <a:rPr lang="en-US" altLang="ko-KR" dirty="0"/>
              <a:t>input() 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= input("</a:t>
            </a:r>
            <a:r>
              <a:rPr lang="ko-KR" altLang="en-US" dirty="0"/>
              <a:t>프롬프트 문자열</a:t>
            </a:r>
            <a:r>
              <a:rPr lang="en-US" altLang="ko-KR" dirty="0"/>
              <a:t>") </a:t>
            </a:r>
            <a:r>
              <a:rPr lang="ko-KR" altLang="en-US" dirty="0"/>
              <a:t>함수 실행</a:t>
            </a:r>
          </a:p>
          <a:p>
            <a:pPr lvl="1"/>
            <a:r>
              <a:rPr lang="ko-KR" altLang="en-US" dirty="0"/>
              <a:t>프롬프트 문자열이 출력되고</a:t>
            </a:r>
          </a:p>
          <a:p>
            <a:pPr lvl="1"/>
            <a:r>
              <a:rPr lang="ko-KR" altLang="en-US" dirty="0"/>
              <a:t>사용자로부터 입력 기다림</a:t>
            </a:r>
          </a:p>
          <a:p>
            <a:pPr lvl="1"/>
            <a:r>
              <a:rPr lang="ko-KR" altLang="en-US" dirty="0"/>
              <a:t>사용자가 키보드로 값을 입력하고 </a:t>
            </a:r>
            <a:r>
              <a:rPr lang="en-US" altLang="ko-KR" dirty="0"/>
              <a:t>Enter </a:t>
            </a:r>
            <a:r>
              <a:rPr lang="ko-KR" altLang="en-US" dirty="0"/>
              <a:t>키를 누름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입력한 값이 문자열로 반환되어 변수에 대입됨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dirty="0"/>
              <a:t>문자열이 아닌 다른 </a:t>
            </a:r>
            <a:r>
              <a:rPr lang="ko-KR" altLang="en-US" dirty="0" err="1"/>
              <a:t>자료형을</a:t>
            </a:r>
            <a:r>
              <a:rPr lang="ko-KR" altLang="en-US" dirty="0"/>
              <a:t> 원하면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자료형</a:t>
            </a:r>
            <a:r>
              <a:rPr lang="ko-KR" altLang="en-US" dirty="0"/>
              <a:t> 변환 함수 이용하여 변환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( ) or float( )</a:t>
            </a:r>
            <a:br>
              <a:rPr lang="en-US" altLang="ko-KR" dirty="0"/>
            </a:br>
            <a:endParaRPr lang="ko-KR" altLang="en-US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9279163" y="2512199"/>
            <a:ext cx="2171350" cy="1793113"/>
            <a:chOff x="8293271" y="3849919"/>
            <a:chExt cx="2181862" cy="18017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D6E64F-FC2F-43F7-B4A4-56EBF3ADD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17" t="36429" r="16281" b="3824"/>
            <a:stretch/>
          </p:blipFill>
          <p:spPr>
            <a:xfrm rot="578503">
              <a:off x="8293271" y="3849919"/>
              <a:ext cx="2181862" cy="18017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577841">
              <a:off x="8539573" y="4089155"/>
              <a:ext cx="18452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592" b="1" dirty="0"/>
                <a:t>이름 입력</a:t>
              </a:r>
              <a:r>
                <a:rPr lang="en-US" altLang="ko-KR" sz="1592" b="1" dirty="0"/>
                <a:t>: </a:t>
              </a:r>
              <a:r>
                <a:rPr lang="ko-KR" altLang="en-US" sz="1592" b="1" dirty="0">
                  <a:solidFill>
                    <a:srgbClr val="7030A0"/>
                  </a:solidFill>
                </a:rPr>
                <a:t>홍길동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75597" y="4437446"/>
            <a:ext cx="2367282" cy="1734036"/>
            <a:chOff x="9227105" y="1452526"/>
            <a:chExt cx="2378742" cy="1742431"/>
          </a:xfrm>
        </p:grpSpPr>
        <p:pic>
          <p:nvPicPr>
            <p:cNvPr id="16" name="그림 15" descr="그리기, 표지판, 게임이(가) 표시된 사진&#10;&#10;자동 생성된 설명">
              <a:extLst>
                <a:ext uri="{FF2B5EF4-FFF2-40B4-BE49-F238E27FC236}">
                  <a16:creationId xmlns:a16="http://schemas.microsoft.com/office/drawing/2014/main" id="{FBAF280D-CBD5-FF42-AE4E-E0781F50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105" y="1452526"/>
              <a:ext cx="2378742" cy="17424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694847" y="2544019"/>
              <a:ext cx="115031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88" dirty="0">
                  <a:latin typeface="Consolas" panose="020B0609020204030204" pitchFamily="49" charset="0"/>
                </a:rPr>
                <a:t>name</a:t>
              </a:r>
              <a:endParaRPr lang="ko-KR" altLang="en-US" sz="2388" dirty="0"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20738224">
              <a:off x="9848850" y="1781175"/>
              <a:ext cx="981075" cy="412975"/>
            </a:xfrm>
            <a:prstGeom prst="rect">
              <a:avLst/>
            </a:prstGeom>
            <a:solidFill>
              <a:srgbClr val="9BC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  <p:sp>
          <p:nvSpPr>
            <p:cNvPr id="17" name="TextBox 16"/>
            <p:cNvSpPr txBox="1"/>
            <p:nvPr/>
          </p:nvSpPr>
          <p:spPr>
            <a:xfrm rot="21073518">
              <a:off x="9772739" y="183727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/>
                <a:t>"</a:t>
              </a:r>
              <a:r>
                <a:rPr lang="ko-KR" altLang="en-US" sz="1791" b="1" dirty="0">
                  <a:latin typeface="Consolas" panose="020B0609020204030204" pitchFamily="49" charset="0"/>
                </a:rPr>
                <a:t>홍길동</a:t>
              </a:r>
              <a:r>
                <a:rPr lang="en-US" altLang="ko-KR" sz="1791" b="1" dirty="0"/>
                <a:t>"</a:t>
              </a:r>
              <a:endParaRPr lang="ko-KR" altLang="en-US" sz="1791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33440" y="4649835"/>
            <a:ext cx="4070507" cy="643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791" dirty="0"/>
              <a:t>&gt;&gt;&gt; name = input("</a:t>
            </a:r>
            <a:r>
              <a:rPr lang="ko-KR" altLang="en-US" sz="1791" dirty="0"/>
              <a:t>이름 입력</a:t>
            </a:r>
            <a:r>
              <a:rPr lang="en-US" altLang="ko-KR" sz="1791" dirty="0"/>
              <a:t>: ")</a:t>
            </a:r>
          </a:p>
          <a:p>
            <a:r>
              <a:rPr lang="ko-KR" altLang="en-US" sz="1791" dirty="0"/>
              <a:t>이름 입력</a:t>
            </a:r>
            <a:r>
              <a:rPr lang="en-US" altLang="ko-KR" sz="1791" dirty="0"/>
              <a:t>: </a:t>
            </a:r>
            <a:r>
              <a:rPr lang="ko-KR" altLang="en-US" sz="1791" dirty="0">
                <a:solidFill>
                  <a:srgbClr val="7030A0"/>
                </a:solidFill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11381720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함수 </a:t>
            </a:r>
            <a:r>
              <a:rPr lang="en-US" altLang="ko-KR" dirty="0"/>
              <a:t>input(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사용법</a:t>
            </a:r>
            <a:endParaRPr lang="en-US" altLang="ko-KR" dirty="0"/>
          </a:p>
          <a:p>
            <a:endParaRPr lang="en-US" altLang="ko-KR" dirty="0"/>
          </a:p>
          <a:p>
            <a:pPr lvl="5"/>
            <a:endParaRPr lang="en-US" altLang="ko-KR" dirty="0"/>
          </a:p>
          <a:p>
            <a:pPr lvl="1"/>
            <a:r>
              <a:rPr lang="en-US" altLang="ko-KR" dirty="0" err="1"/>
              <a:t>variable_name</a:t>
            </a:r>
            <a:r>
              <a:rPr lang="en-US" altLang="ko-KR" dirty="0"/>
              <a:t> : </a:t>
            </a:r>
            <a:r>
              <a:rPr lang="ko-KR" altLang="en-US" dirty="0"/>
              <a:t>사용자가 입력한 값을 저장할 변수</a:t>
            </a:r>
            <a:endParaRPr lang="en-US" altLang="ko-KR" dirty="0"/>
          </a:p>
          <a:p>
            <a:pPr lvl="1"/>
            <a:r>
              <a:rPr lang="ko-KR" altLang="en-US" dirty="0"/>
              <a:t>사용자가 입력한 값을 </a:t>
            </a:r>
            <a:r>
              <a:rPr lang="en-US" altLang="ko-KR" dirty="0" err="1"/>
              <a:t>variable_name</a:t>
            </a:r>
            <a:r>
              <a:rPr lang="ko-KR" altLang="en-US" dirty="0"/>
              <a:t>에 문자열로 저장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03987" y="1981744"/>
          <a:ext cx="3530360" cy="54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360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457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굴림체" panose="020B0609000101010101" pitchFamily="49" charset="-127"/>
                        </a:rPr>
                        <a:t>variable_name = input()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굴림체" panose="020B0609000101010101" pitchFamily="49" charset="-127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1303987" y="3932891"/>
            <a:ext cx="5688099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 = input()</a:t>
            </a:r>
          </a:p>
          <a:p>
            <a:r>
              <a:rPr lang="en-US" altLang="ko-KR" sz="1791" dirty="0">
                <a:solidFill>
                  <a:srgbClr val="7030A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  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입력하는 값이 변수에 대입됨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</a:t>
            </a:r>
          </a:p>
          <a:p>
            <a:r>
              <a:rPr lang="en-US" altLang="ko-KR" sz="1791" dirty="0">
                <a:solidFill>
                  <a:srgbClr val="0070C0"/>
                </a:solidFill>
              </a:rPr>
              <a:t>'</a:t>
            </a:r>
            <a:r>
              <a:rPr lang="en-US" altLang="ko-KR" sz="1791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sz="1791" dirty="0">
                <a:solidFill>
                  <a:srgbClr val="0070C0"/>
                </a:solidFill>
              </a:rPr>
              <a:t>'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8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3DDA26-A767-AA3D-563F-BC34C785A794}"/>
              </a:ext>
            </a:extLst>
          </p:cNvPr>
          <p:cNvGrpSpPr/>
          <p:nvPr/>
        </p:nvGrpSpPr>
        <p:grpSpPr>
          <a:xfrm>
            <a:off x="1674143" y="2924944"/>
            <a:ext cx="4448175" cy="3476625"/>
            <a:chOff x="1674143" y="2924944"/>
            <a:chExt cx="4448175" cy="34766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E16302-2EE7-1593-3724-9EE316E7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143" y="2924944"/>
              <a:ext cx="4448175" cy="3476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4E9636-228E-034A-6994-02A00CF260E1}"/>
                </a:ext>
              </a:extLst>
            </p:cNvPr>
            <p:cNvSpPr txBox="1"/>
            <p:nvPr/>
          </p:nvSpPr>
          <p:spPr>
            <a:xfrm>
              <a:off x="4482455" y="5733256"/>
              <a:ext cx="1440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38B2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대화형 모드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IDLE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3681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대화형 모드와 스크립트 모드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대화형 모드</a:t>
            </a:r>
            <a:r>
              <a:rPr lang="en-US" altLang="ko-KR" dirty="0"/>
              <a:t>: </a:t>
            </a:r>
            <a:r>
              <a:rPr lang="ko-KR" altLang="en-US" dirty="0"/>
              <a:t>명령어를 하나씩 입력하고 실행 결과 확인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스크립트 모드</a:t>
            </a:r>
            <a:r>
              <a:rPr lang="en-US" altLang="ko-KR" dirty="0"/>
              <a:t>: </a:t>
            </a:r>
            <a:r>
              <a:rPr lang="ko-KR" altLang="en-US" dirty="0"/>
              <a:t>일련의 명령어를 모아서 하나의 프로그램으로 작성</a:t>
            </a:r>
            <a:r>
              <a:rPr lang="en-US" altLang="ko-KR" dirty="0"/>
              <a:t>, </a:t>
            </a:r>
            <a:r>
              <a:rPr lang="ko-KR" altLang="en-US" dirty="0"/>
              <a:t>한번에 실행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95C7A9-CAE0-3739-6923-72E382A5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13" y="2953313"/>
            <a:ext cx="584228" cy="663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32D4B4-2E10-6E68-1FB1-E5FE3F93D49F}"/>
              </a:ext>
            </a:extLst>
          </p:cNvPr>
          <p:cNvGrpSpPr/>
          <p:nvPr/>
        </p:nvGrpSpPr>
        <p:grpSpPr>
          <a:xfrm>
            <a:off x="920039" y="3140968"/>
            <a:ext cx="706329" cy="290205"/>
            <a:chOff x="920039" y="3140968"/>
            <a:chExt cx="706329" cy="290205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9159487-7574-4ED2-D2CA-9E5238B420F0}"/>
                </a:ext>
              </a:extLst>
            </p:cNvPr>
            <p:cNvSpPr/>
            <p:nvPr/>
          </p:nvSpPr>
          <p:spPr>
            <a:xfrm>
              <a:off x="920039" y="3140968"/>
              <a:ext cx="706329" cy="28803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B82086-8672-C69C-669A-327BBAF07BC0}"/>
                </a:ext>
              </a:extLst>
            </p:cNvPr>
            <p:cNvSpPr txBox="1"/>
            <p:nvPr/>
          </p:nvSpPr>
          <p:spPr>
            <a:xfrm>
              <a:off x="1003795" y="316956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실행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0FF77B3-E124-D379-0794-8DA2172EABFF}"/>
              </a:ext>
            </a:extLst>
          </p:cNvPr>
          <p:cNvGrpSpPr/>
          <p:nvPr/>
        </p:nvGrpSpPr>
        <p:grpSpPr>
          <a:xfrm>
            <a:off x="1680939" y="2924944"/>
            <a:ext cx="4457700" cy="3476625"/>
            <a:chOff x="2500270" y="1562055"/>
            <a:chExt cx="4457700" cy="34766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93D5ED-22ED-C09D-E92B-DBB4CB4C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270" y="1562055"/>
              <a:ext cx="4457700" cy="3476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27FC68-CD54-C328-C269-CC634C864341}"/>
                </a:ext>
              </a:extLst>
            </p:cNvPr>
            <p:cNvSpPr txBox="1"/>
            <p:nvPr/>
          </p:nvSpPr>
          <p:spPr>
            <a:xfrm>
              <a:off x="5346551" y="4372770"/>
              <a:ext cx="1440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38B2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대화형 모드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97388E-64CD-C169-20B1-4843D9D7958A}"/>
              </a:ext>
            </a:extLst>
          </p:cNvPr>
          <p:cNvGrpSpPr/>
          <p:nvPr/>
        </p:nvGrpSpPr>
        <p:grpSpPr>
          <a:xfrm>
            <a:off x="6855990" y="2982044"/>
            <a:ext cx="4467225" cy="3543300"/>
            <a:chOff x="6858719" y="2953313"/>
            <a:chExt cx="4467225" cy="35433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49E51BA-ACBC-4098-B66C-969DD5E4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719" y="2953313"/>
              <a:ext cx="4467225" cy="35433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745262-04F5-DA94-C918-8186D394C425}"/>
                </a:ext>
              </a:extLst>
            </p:cNvPr>
            <p:cNvSpPr txBox="1"/>
            <p:nvPr/>
          </p:nvSpPr>
          <p:spPr>
            <a:xfrm>
              <a:off x="9451007" y="5805264"/>
              <a:ext cx="1656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38B2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스크립트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53F14F-638A-6372-9B87-F5E2036E9F95}"/>
              </a:ext>
            </a:extLst>
          </p:cNvPr>
          <p:cNvGrpSpPr/>
          <p:nvPr/>
        </p:nvGrpSpPr>
        <p:grpSpPr>
          <a:xfrm>
            <a:off x="6855990" y="2982044"/>
            <a:ext cx="4467225" cy="3543300"/>
            <a:chOff x="7794823" y="1657350"/>
            <a:chExt cx="4467225" cy="35433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45D002-977B-2DA4-C6CF-7455A9D63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4823" y="1657350"/>
              <a:ext cx="4467225" cy="3543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F2DB27-6BD1-4088-3A33-6DC383B45816}"/>
                </a:ext>
              </a:extLst>
            </p:cNvPr>
            <p:cNvSpPr txBox="1"/>
            <p:nvPr/>
          </p:nvSpPr>
          <p:spPr>
            <a:xfrm>
              <a:off x="10396636" y="4489398"/>
              <a:ext cx="1656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38B2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스크립트 모드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A1D17E-7730-6609-C429-B25C72A31D3F}"/>
              </a:ext>
            </a:extLst>
          </p:cNvPr>
          <p:cNvGrpSpPr/>
          <p:nvPr/>
        </p:nvGrpSpPr>
        <p:grpSpPr>
          <a:xfrm>
            <a:off x="1674143" y="2924944"/>
            <a:ext cx="4500000" cy="3528000"/>
            <a:chOff x="1801829" y="1769383"/>
            <a:chExt cx="4457700" cy="347662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A2E58F7-6551-8F22-5170-D996C1DF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1829" y="1769383"/>
              <a:ext cx="4457700" cy="34766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6229D-507E-4A6F-5319-A095F00A4039}"/>
                </a:ext>
              </a:extLst>
            </p:cNvPr>
            <p:cNvSpPr txBox="1"/>
            <p:nvPr/>
          </p:nvSpPr>
          <p:spPr>
            <a:xfrm>
              <a:off x="4650405" y="4559514"/>
              <a:ext cx="1440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38B2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대화형 모드</a:t>
              </a: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188076C-75CD-C2FC-C54F-D7945EAD62DF}"/>
              </a:ext>
            </a:extLst>
          </p:cNvPr>
          <p:cNvSpPr/>
          <p:nvPr/>
        </p:nvSpPr>
        <p:spPr>
          <a:xfrm rot="9373991">
            <a:off x="5320840" y="3956302"/>
            <a:ext cx="2838469" cy="2449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1B91DC-CB57-298D-59C7-FA40B3CC1702}"/>
              </a:ext>
            </a:extLst>
          </p:cNvPr>
          <p:cNvSpPr/>
          <p:nvPr/>
        </p:nvSpPr>
        <p:spPr>
          <a:xfrm>
            <a:off x="2034183" y="4725145"/>
            <a:ext cx="3888432" cy="479129"/>
          </a:xfrm>
          <a:prstGeom prst="rect">
            <a:avLst/>
          </a:prstGeom>
          <a:solidFill>
            <a:srgbClr val="8CECE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0C1A765-2C24-1582-BAC2-00715DDFC278}"/>
              </a:ext>
            </a:extLst>
          </p:cNvPr>
          <p:cNvSpPr/>
          <p:nvPr/>
        </p:nvSpPr>
        <p:spPr>
          <a:xfrm>
            <a:off x="3402335" y="3370368"/>
            <a:ext cx="3312368" cy="27465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함수 </a:t>
            </a:r>
            <a:r>
              <a:rPr lang="en-US" altLang="ko-KR" dirty="0"/>
              <a:t>input(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프롬프트를 띄워서 사용자 입력 받기</a:t>
            </a:r>
            <a:endParaRPr lang="en-US" altLang="ko-KR" dirty="0"/>
          </a:p>
          <a:p>
            <a:endParaRPr lang="en-US" altLang="ko-KR" dirty="0"/>
          </a:p>
          <a:p>
            <a:pPr lvl="5"/>
            <a:endParaRPr lang="en-US" altLang="ko-KR" dirty="0"/>
          </a:p>
          <a:p>
            <a:pPr lvl="1"/>
            <a:r>
              <a:rPr lang="ko-KR" altLang="en-US" dirty="0"/>
              <a:t>사용자에게 입력 받을 때 안내 문구나 질문이 나오도록 하려면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input( ) </a:t>
            </a:r>
            <a:r>
              <a:rPr lang="ko-KR" altLang="en-US" dirty="0"/>
              <a:t>안의 괄호 안에 문자열을 지정하여 프롬프트로 </a:t>
            </a:r>
            <a:r>
              <a:rPr lang="ko-KR" altLang="en-US" dirty="0" err="1"/>
              <a:t>띄워줌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ko-KR" altLang="en-US" dirty="0"/>
              <a:t>프롬프트 문자열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/>
              <a:t> : </a:t>
            </a:r>
            <a:r>
              <a:rPr lang="ko-KR" altLang="en-US" dirty="0"/>
              <a:t>입력 받기 전에 스크린으로 출력되는 메시지</a:t>
            </a:r>
            <a:endParaRPr lang="en-US" altLang="ko-KR" dirty="0"/>
          </a:p>
          <a:p>
            <a:pPr lvl="1"/>
            <a:r>
              <a:rPr lang="ko-KR" altLang="en-US" dirty="0"/>
              <a:t>키보드로부터 문자열을 입력 받음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03984" y="1981744"/>
          <a:ext cx="5701080" cy="54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080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457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variable_name = input('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프롬프트 문자열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')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1304567" y="4941168"/>
            <a:ext cx="5803981" cy="119454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 = input(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What is your first name? 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What is your first name?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942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함수 </a:t>
            </a:r>
            <a:r>
              <a:rPr lang="en-US" altLang="ko-KR" dirty="0"/>
              <a:t>input( 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문자열 입력 받기</a:t>
            </a:r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split( )</a:t>
            </a:r>
            <a:r>
              <a:rPr lang="ko-KR" altLang="en-US" dirty="0"/>
              <a:t>을 사용하여 분리</a:t>
            </a:r>
            <a:endParaRPr lang="en-US" altLang="ko-KR" dirty="0"/>
          </a:p>
          <a:p>
            <a:pPr lvl="1"/>
            <a:r>
              <a:rPr lang="ko-KR" altLang="en-US" dirty="0"/>
              <a:t>예제</a:t>
            </a:r>
            <a:r>
              <a:rPr lang="en-US" altLang="ko-KR" dirty="0"/>
              <a:t>: input( )</a:t>
            </a:r>
            <a:r>
              <a:rPr lang="ko-KR" altLang="en-US" dirty="0"/>
              <a:t>으로 문자열을 입력 받아 </a:t>
            </a:r>
            <a:r>
              <a:rPr lang="en-US" altLang="ko-KR" dirty="0"/>
              <a:t>split(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개의 문자열로 분리 후 </a:t>
            </a:r>
            <a:r>
              <a:rPr lang="en-US" altLang="ko-KR" dirty="0"/>
              <a:t>n1, n2</a:t>
            </a:r>
            <a:r>
              <a:rPr lang="ko-KR" altLang="en-US" dirty="0"/>
              <a:t>에 저장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2095" y="3429000"/>
            <a:ext cx="8136904" cy="147027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n = input("Enter two names : ")</a:t>
            </a:r>
          </a:p>
          <a:p>
            <a:r>
              <a:rPr lang="en-US" altLang="ko-KR" dirty="0"/>
              <a:t>Enter two names : </a:t>
            </a:r>
            <a:r>
              <a:rPr lang="en-US" altLang="ko-KR" dirty="0">
                <a:solidFill>
                  <a:srgbClr val="7030A0"/>
                </a:solidFill>
              </a:rPr>
              <a:t>Tom Bob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n = 'Tom Bob'</a:t>
            </a:r>
          </a:p>
          <a:p>
            <a:r>
              <a:rPr lang="en-US" altLang="ko-KR" dirty="0"/>
              <a:t>&gt;&gt;&gt; n1, n2 = </a:t>
            </a:r>
            <a:r>
              <a:rPr lang="en-US" altLang="ko-KR" dirty="0" err="1"/>
              <a:t>n</a:t>
            </a:r>
            <a:r>
              <a:rPr lang="en-US" altLang="ko-KR" dirty="0" err="1">
                <a:solidFill>
                  <a:srgbClr val="C00000"/>
                </a:solidFill>
              </a:rPr>
              <a:t>.split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en-US" altLang="ko-KR" dirty="0"/>
              <a:t>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n1 = 'Tom', n2 = 'Bob'</a:t>
            </a:r>
          </a:p>
          <a:p>
            <a:r>
              <a:rPr lang="en-US" altLang="ko-KR" dirty="0"/>
              <a:t>&gt;&gt;&gt;print(n1, n2)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type of n1 and n2 is string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Tom 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7963" y="5063975"/>
            <a:ext cx="8121036" cy="119454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n1, n2 = input("Enter two names : ")</a:t>
            </a:r>
            <a:r>
              <a:rPr lang="en-US" altLang="ko-KR" dirty="0">
                <a:solidFill>
                  <a:srgbClr val="C00000"/>
                </a:solidFill>
              </a:rPr>
              <a:t>.split()</a:t>
            </a:r>
          </a:p>
          <a:p>
            <a:r>
              <a:rPr lang="en-US" altLang="ko-KR" dirty="0"/>
              <a:t>Enter two names : </a:t>
            </a:r>
            <a:r>
              <a:rPr lang="en-US" altLang="ko-KR" dirty="0">
                <a:solidFill>
                  <a:srgbClr val="7030A0"/>
                </a:solidFill>
              </a:rPr>
              <a:t>Tom Bob</a:t>
            </a:r>
          </a:p>
          <a:p>
            <a:r>
              <a:rPr lang="en-US" altLang="ko-KR" dirty="0"/>
              <a:t>&gt;&gt;&gt;print(n1, n2)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type of n1 and n2 is string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Tom Bob</a:t>
            </a:r>
          </a:p>
        </p:txBody>
      </p:sp>
    </p:spTree>
    <p:extLst>
      <p:ext uri="{BB962C8B-B14F-4D97-AF65-F5344CB8AC3E}">
        <p14:creationId xmlns:p14="http://schemas.microsoft.com/office/powerpoint/2010/main" val="2978637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r>
              <a:rPr lang="en-US" altLang="ko-KR" dirty="0"/>
              <a:t> split(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 err="1">
                <a:latin typeface="+mn-ea"/>
                <a:ea typeface="+mn-ea"/>
                <a:cs typeface="Times New Roman" panose="02020603050405020304" pitchFamily="18" charset="0"/>
              </a:rPr>
              <a:t>str.split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(), </a:t>
            </a:r>
            <a:r>
              <a:rPr lang="en-US" altLang="ko-KR" b="1" kern="100" dirty="0" err="1">
                <a:latin typeface="+mn-ea"/>
                <a:ea typeface="+mn-ea"/>
                <a:cs typeface="Times New Roman" panose="02020603050405020304" pitchFamily="18" charset="0"/>
              </a:rPr>
              <a:t>str.split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ko-KR" altLang="en-US" b="1" kern="100" dirty="0" err="1">
                <a:latin typeface="+mn-ea"/>
                <a:ea typeface="+mn-ea"/>
                <a:cs typeface="Times New Roman" panose="02020603050405020304" pitchFamily="18" charset="0"/>
              </a:rPr>
              <a:t>구분자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) </a:t>
            </a:r>
          </a:p>
          <a:p>
            <a:pPr lvl="1"/>
            <a:r>
              <a:rPr lang="ko-KR" altLang="en-US" kern="100" dirty="0">
                <a:latin typeface="+mn-ea"/>
                <a:ea typeface="+mn-ea"/>
              </a:rPr>
              <a:t>인수</a:t>
            </a:r>
            <a:r>
              <a:rPr lang="ko-KR" altLang="ko-KR" kern="100" dirty="0">
                <a:latin typeface="+mn-ea"/>
                <a:ea typeface="+mn-ea"/>
              </a:rPr>
              <a:t>로 입력</a:t>
            </a:r>
            <a:r>
              <a:rPr lang="ko-KR" altLang="en-US" kern="100" dirty="0">
                <a:latin typeface="+mn-ea"/>
                <a:ea typeface="+mn-ea"/>
              </a:rPr>
              <a:t>된</a:t>
            </a:r>
            <a:r>
              <a:rPr lang="ko-KR" altLang="ko-KR" kern="100" dirty="0">
                <a:latin typeface="+mn-ea"/>
                <a:ea typeface="+mn-ea"/>
              </a:rPr>
              <a:t> </a:t>
            </a:r>
            <a:r>
              <a:rPr lang="ko-KR" altLang="en-US" kern="100" dirty="0" err="1">
                <a:latin typeface="+mn-ea"/>
                <a:ea typeface="+mn-ea"/>
              </a:rPr>
              <a:t>구분자를</a:t>
            </a:r>
            <a:r>
              <a:rPr lang="ko-KR" altLang="ko-KR" kern="100" dirty="0">
                <a:latin typeface="+mn-ea"/>
                <a:ea typeface="+mn-ea"/>
              </a:rPr>
              <a:t> 기준으로 원본 문자열을 </a:t>
            </a:r>
            <a:r>
              <a:rPr lang="ko-KR" altLang="en-US" kern="100" dirty="0">
                <a:latin typeface="+mn-ea"/>
                <a:ea typeface="+mn-ea"/>
              </a:rPr>
              <a:t>분리하여 반환</a:t>
            </a:r>
            <a:r>
              <a:rPr lang="en-US" altLang="ko-KR" kern="100" dirty="0">
                <a:latin typeface="+mn-ea"/>
                <a:ea typeface="+mn-ea"/>
              </a:rPr>
              <a:t> </a:t>
            </a:r>
          </a:p>
          <a:p>
            <a:pPr lvl="1"/>
            <a:r>
              <a:rPr lang="en-US" altLang="ko-KR" kern="100" dirty="0">
                <a:latin typeface="+mn-ea"/>
                <a:ea typeface="+mn-ea"/>
              </a:rPr>
              <a:t>default</a:t>
            </a:r>
            <a:r>
              <a:rPr lang="ko-KR" altLang="en-US" kern="100" dirty="0">
                <a:latin typeface="+mn-ea"/>
                <a:ea typeface="+mn-ea"/>
              </a:rPr>
              <a:t>는 공백을 기준으로 분리</a:t>
            </a:r>
            <a:endParaRPr lang="en-US" altLang="ko-KR" kern="100" dirty="0">
              <a:latin typeface="+mn-ea"/>
              <a:ea typeface="+mn-ea"/>
            </a:endParaRPr>
          </a:p>
          <a:p>
            <a:pPr lvl="1"/>
            <a:endParaRPr lang="en-US" altLang="ko-KR" kern="100" dirty="0">
              <a:latin typeface="+mn-ea"/>
              <a:ea typeface="+mn-ea"/>
            </a:endParaRPr>
          </a:p>
          <a:p>
            <a:r>
              <a:rPr lang="ko-KR" altLang="en-US" kern="100" dirty="0" err="1">
                <a:latin typeface="+mn-ea"/>
                <a:ea typeface="+mn-ea"/>
              </a:rPr>
              <a:t>파이썬</a:t>
            </a:r>
            <a:r>
              <a:rPr lang="ko-KR" altLang="en-US" kern="100" dirty="0">
                <a:latin typeface="+mn-ea"/>
                <a:ea typeface="+mn-ea"/>
              </a:rPr>
              <a:t> 코드에서 </a:t>
            </a:r>
            <a:r>
              <a:rPr lang="en-US" altLang="ko-KR" dirty="0"/>
              <a:t>"</a:t>
            </a:r>
            <a:r>
              <a:rPr lang="en-US" altLang="ko-KR" kern="100" dirty="0">
                <a:solidFill>
                  <a:srgbClr val="C00000"/>
                </a:solidFill>
                <a:latin typeface="+mn-ea"/>
                <a:ea typeface="+mn-ea"/>
              </a:rPr>
              <a:t>.</a:t>
            </a:r>
            <a:r>
              <a:rPr lang="en-US" altLang="ko-KR" dirty="0"/>
              <a:t>"</a:t>
            </a:r>
            <a:r>
              <a:rPr lang="ko-KR" altLang="en-US" kern="100" dirty="0">
                <a:latin typeface="+mn-ea"/>
                <a:ea typeface="+mn-ea"/>
              </a:rPr>
              <a:t>은 </a:t>
            </a:r>
            <a:r>
              <a:rPr lang="en-US" altLang="ko-KR" dirty="0"/>
              <a:t>"</a:t>
            </a:r>
            <a:r>
              <a:rPr lang="en-US" altLang="ko-KR" kern="100" dirty="0">
                <a:solidFill>
                  <a:srgbClr val="C00000"/>
                </a:solidFill>
                <a:latin typeface="+mn-ea"/>
                <a:ea typeface="+mn-ea"/>
              </a:rPr>
              <a:t>~</a:t>
            </a:r>
            <a:r>
              <a:rPr lang="ko-KR" altLang="en-US" kern="100" dirty="0">
                <a:solidFill>
                  <a:srgbClr val="C00000"/>
                </a:solidFill>
                <a:latin typeface="+mn-ea"/>
                <a:ea typeface="+mn-ea"/>
              </a:rPr>
              <a:t>의</a:t>
            </a:r>
            <a:r>
              <a:rPr lang="en-US" altLang="ko-KR" dirty="0"/>
              <a:t>"</a:t>
            </a:r>
            <a:r>
              <a:rPr lang="ko-KR" altLang="en-US" kern="100" dirty="0">
                <a:latin typeface="+mn-ea"/>
                <a:ea typeface="+mn-ea"/>
              </a:rPr>
              <a:t>로 해석</a:t>
            </a:r>
            <a:endParaRPr lang="en-US" altLang="ko-KR" kern="100" dirty="0">
              <a:latin typeface="+mn-ea"/>
              <a:ea typeface="+mn-ea"/>
            </a:endParaRPr>
          </a:p>
          <a:p>
            <a:pPr lvl="1"/>
            <a:r>
              <a:rPr lang="en-US" altLang="ko-KR" kern="100" dirty="0" err="1">
                <a:latin typeface="+mn-ea"/>
                <a:ea typeface="+mn-ea"/>
              </a:rPr>
              <a:t>str.split</a:t>
            </a:r>
            <a:r>
              <a:rPr lang="en-US" altLang="ko-KR" kern="100" dirty="0">
                <a:latin typeface="+mn-ea"/>
                <a:ea typeface="+mn-ea"/>
              </a:rPr>
              <a:t>( )</a:t>
            </a:r>
            <a:r>
              <a:rPr lang="ko-KR" altLang="en-US" kern="100" dirty="0">
                <a:latin typeface="+mn-ea"/>
                <a:ea typeface="+mn-ea"/>
              </a:rPr>
              <a:t>는 문자열 객체의 </a:t>
            </a:r>
            <a:r>
              <a:rPr lang="ko-KR" altLang="en-US" kern="100" dirty="0" err="1">
                <a:latin typeface="+mn-ea"/>
                <a:ea typeface="+mn-ea"/>
              </a:rPr>
              <a:t>메소드</a:t>
            </a:r>
            <a:r>
              <a:rPr lang="ko-KR" altLang="en-US" kern="100" dirty="0">
                <a:latin typeface="+mn-ea"/>
                <a:ea typeface="+mn-ea"/>
              </a:rPr>
              <a:t> </a:t>
            </a:r>
            <a:r>
              <a:rPr lang="en-US" altLang="ko-KR" kern="100" dirty="0">
                <a:latin typeface="+mn-ea"/>
                <a:ea typeface="+mn-ea"/>
              </a:rPr>
              <a:t>split( )</a:t>
            </a:r>
          </a:p>
          <a:p>
            <a:pPr lvl="1"/>
            <a:r>
              <a:rPr lang="ko-KR" altLang="en-US" kern="100" dirty="0">
                <a:latin typeface="+mn-ea"/>
                <a:ea typeface="+mn-ea"/>
              </a:rPr>
              <a:t>문자열 객체에는 문자열이 제공하는 다양한 </a:t>
            </a:r>
            <a:r>
              <a:rPr lang="ko-KR" altLang="en-US" kern="100" dirty="0" err="1">
                <a:latin typeface="+mn-ea"/>
                <a:ea typeface="+mn-ea"/>
              </a:rPr>
              <a:t>메소드들이</a:t>
            </a:r>
            <a:r>
              <a:rPr lang="ko-KR" altLang="en-US" kern="100" dirty="0">
                <a:latin typeface="+mn-ea"/>
                <a:ea typeface="+mn-ea"/>
              </a:rPr>
              <a:t> 포함되어 있음 </a:t>
            </a:r>
            <a:r>
              <a:rPr lang="en-US" altLang="ko-KR" kern="100" dirty="0">
                <a:latin typeface="+mn-ea"/>
                <a:ea typeface="+mn-ea"/>
              </a:rPr>
              <a:t>(</a:t>
            </a:r>
            <a:r>
              <a:rPr lang="en-US" altLang="ko-KR" kern="100" dirty="0"/>
              <a:t>Part2-5</a:t>
            </a:r>
            <a:r>
              <a:rPr lang="ko-KR" altLang="en-US" kern="100" dirty="0"/>
              <a:t>장</a:t>
            </a:r>
            <a:r>
              <a:rPr lang="en-US" altLang="ko-KR" kern="100" dirty="0">
                <a:latin typeface="+mn-ea"/>
                <a:ea typeface="+mn-ea"/>
              </a:rPr>
              <a:t> </a:t>
            </a:r>
            <a:r>
              <a:rPr lang="ko-KR" altLang="en-US" kern="100" dirty="0">
                <a:latin typeface="+mn-ea"/>
                <a:ea typeface="+mn-ea"/>
              </a:rPr>
              <a:t>문자열 </a:t>
            </a:r>
            <a:r>
              <a:rPr lang="ko-KR" altLang="en-US" kern="100" dirty="0" err="1">
                <a:latin typeface="+mn-ea"/>
                <a:ea typeface="+mn-ea"/>
              </a:rPr>
              <a:t>메소드</a:t>
            </a:r>
            <a:r>
              <a:rPr lang="ko-KR" altLang="en-US" kern="100" dirty="0">
                <a:latin typeface="+mn-ea"/>
                <a:ea typeface="+mn-ea"/>
              </a:rPr>
              <a:t> 참고</a:t>
            </a:r>
            <a:r>
              <a:rPr lang="en-US" altLang="ko-KR" kern="100" dirty="0">
                <a:latin typeface="+mn-ea"/>
                <a:ea typeface="+mn-ea"/>
              </a:rPr>
              <a:t>)</a:t>
            </a:r>
            <a:br>
              <a:rPr lang="en-US" altLang="ko-KR" kern="100" dirty="0">
                <a:latin typeface="+mn-ea"/>
                <a:ea typeface="+mn-ea"/>
              </a:rPr>
            </a:br>
            <a:br>
              <a:rPr lang="en-US" altLang="ko-KR" kern="100" dirty="0">
                <a:latin typeface="+mn-ea"/>
                <a:ea typeface="+mn-ea"/>
              </a:rPr>
            </a:br>
            <a:endParaRPr lang="ko-KR" altLang="ko-KR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35011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split(), split(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ko-KR" altLang="en-US" b="1" kern="100" dirty="0" err="1">
                <a:latin typeface="+mn-ea"/>
                <a:ea typeface="+mn-ea"/>
                <a:cs typeface="Times New Roman" panose="02020603050405020304" pitchFamily="18" charset="0"/>
              </a:rPr>
              <a:t>구분자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) </a:t>
            </a:r>
          </a:p>
          <a:p>
            <a:pPr marL="298598" lvl="1"/>
            <a:r>
              <a:rPr lang="ko-KR" altLang="en-US" kern="100" dirty="0">
                <a:latin typeface="+mn-ea"/>
                <a:ea typeface="+mn-ea"/>
              </a:rPr>
              <a:t>인수</a:t>
            </a:r>
            <a:r>
              <a:rPr lang="ko-KR" altLang="ko-KR" kern="100" dirty="0">
                <a:latin typeface="+mn-ea"/>
                <a:ea typeface="+mn-ea"/>
              </a:rPr>
              <a:t>로 입력</a:t>
            </a:r>
            <a:r>
              <a:rPr lang="ko-KR" altLang="en-US" kern="100" dirty="0">
                <a:latin typeface="+mn-ea"/>
                <a:ea typeface="+mn-ea"/>
              </a:rPr>
              <a:t>된</a:t>
            </a:r>
            <a:r>
              <a:rPr lang="ko-KR" altLang="ko-KR" kern="100" dirty="0">
                <a:latin typeface="+mn-ea"/>
                <a:ea typeface="+mn-ea"/>
              </a:rPr>
              <a:t> </a:t>
            </a:r>
            <a:r>
              <a:rPr lang="ko-KR" altLang="en-US" kern="100" dirty="0" err="1">
                <a:latin typeface="+mn-ea"/>
                <a:ea typeface="+mn-ea"/>
              </a:rPr>
              <a:t>구분자를</a:t>
            </a:r>
            <a:r>
              <a:rPr lang="ko-KR" altLang="ko-KR" kern="100" dirty="0">
                <a:latin typeface="+mn-ea"/>
                <a:ea typeface="+mn-ea"/>
              </a:rPr>
              <a:t> 기준으로 원본 문자열을 </a:t>
            </a:r>
            <a:r>
              <a:rPr lang="ko-KR" altLang="en-US" kern="100" dirty="0">
                <a:latin typeface="+mn-ea"/>
                <a:ea typeface="+mn-ea"/>
              </a:rPr>
              <a:t>분리하여 반환</a:t>
            </a:r>
            <a:r>
              <a:rPr lang="en-US" altLang="ko-KR" kern="100" dirty="0">
                <a:latin typeface="+mn-ea"/>
                <a:ea typeface="+mn-ea"/>
              </a:rPr>
              <a:t> </a:t>
            </a:r>
          </a:p>
          <a:p>
            <a:pPr marL="298598" lvl="1"/>
            <a:r>
              <a:rPr lang="en-US" altLang="ko-KR" kern="100" dirty="0">
                <a:latin typeface="+mn-ea"/>
                <a:ea typeface="+mn-ea"/>
              </a:rPr>
              <a:t>default</a:t>
            </a:r>
            <a:r>
              <a:rPr lang="ko-KR" altLang="en-US" kern="100" dirty="0">
                <a:latin typeface="+mn-ea"/>
                <a:ea typeface="+mn-ea"/>
              </a:rPr>
              <a:t>는 </a:t>
            </a:r>
            <a:r>
              <a:rPr lang="en-US" altLang="ko-KR" kern="100" dirty="0">
                <a:latin typeface="+mn-ea"/>
                <a:ea typeface="+mn-ea"/>
              </a:rPr>
              <a:t>space</a:t>
            </a:r>
            <a:r>
              <a:rPr lang="ko-KR" altLang="en-US" kern="100" dirty="0">
                <a:latin typeface="+mn-ea"/>
                <a:ea typeface="+mn-ea"/>
              </a:rPr>
              <a:t>를 기준으로 분리</a:t>
            </a:r>
            <a:br>
              <a:rPr lang="en-US" altLang="ko-KR" kern="100" dirty="0">
                <a:latin typeface="+mn-ea"/>
                <a:ea typeface="+mn-ea"/>
              </a:rPr>
            </a:br>
            <a:br>
              <a:rPr lang="en-US" altLang="ko-KR" kern="100" dirty="0">
                <a:latin typeface="+mn-ea"/>
                <a:ea typeface="+mn-ea"/>
              </a:rPr>
            </a:br>
            <a:endParaRPr lang="ko-KR" altLang="ko-KR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2055" y="2852936"/>
            <a:ext cx="9505056" cy="386104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"Life is too short"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w1, w2, w3, w4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msg.split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공백을 기준으로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개로 분리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print(w1)	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w1 = 'Life', w2 = 'is', w3 = 'too', w4 = 'short'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Life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newYear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"2021.01.01"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year, month, day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newYear.split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('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# year = ‘2021', month = ‘01', day = ‘01'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2021'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month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'01'</a:t>
            </a:r>
          </a:p>
        </p:txBody>
      </p:sp>
    </p:spTree>
    <p:extLst>
      <p:ext uri="{BB962C8B-B14F-4D97-AF65-F5344CB8AC3E}">
        <p14:creationId xmlns:p14="http://schemas.microsoft.com/office/powerpoint/2010/main" val="2853404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split()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8130" lvl="1"/>
            <a:r>
              <a:rPr lang="en-US" altLang="ko-KR" kern="100" dirty="0">
                <a:latin typeface="굴림체" panose="020B0609000101010101" pitchFamily="49" charset="-127"/>
              </a:rPr>
              <a:t>(</a:t>
            </a:r>
            <a:r>
              <a:rPr lang="ko-KR" altLang="en-US" kern="100" dirty="0">
                <a:latin typeface="굴림체" panose="020B0609000101010101" pitchFamily="49" charset="-127"/>
              </a:rPr>
              <a:t>예</a:t>
            </a:r>
            <a:r>
              <a:rPr lang="en-US" altLang="ko-KR" kern="100" dirty="0">
                <a:latin typeface="굴림체" panose="020B0609000101010101" pitchFamily="49" charset="-127"/>
              </a:rPr>
              <a:t>)</a:t>
            </a:r>
            <a:br>
              <a:rPr lang="en-US" altLang="ko-KR" kern="100" dirty="0">
                <a:latin typeface="굴림체" panose="020B0609000101010101" pitchFamily="49" charset="-127"/>
              </a:rPr>
            </a:br>
            <a:br>
              <a:rPr lang="en-US" altLang="ko-KR" kern="100" dirty="0">
                <a:latin typeface="굴림체" panose="020B0609000101010101" pitchFamily="49" charset="-127"/>
              </a:rPr>
            </a:br>
            <a:endParaRPr lang="ko-KR" altLang="ko-KR" b="1" kern="100" dirty="0">
              <a:latin typeface="굴림체" panose="020B0609000101010101" pitchFamily="49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6249988"/>
            <a:ext cx="1897063" cy="4556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/>
              <a:pPr>
                <a:defRPr/>
              </a:pPr>
              <a:t>94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649964" y="1429501"/>
            <a:ext cx="6388971" cy="4193523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990" dirty="0">
                <a:latin typeface="Consolas" panose="020B0609020204030204" pitchFamily="49" charset="0"/>
              </a:rPr>
              <a:t>&gt;&gt;&gt; </a:t>
            </a:r>
            <a:r>
              <a:rPr lang="en-US" altLang="ko-KR" sz="1990" dirty="0" err="1">
                <a:latin typeface="Consolas" panose="020B0609020204030204" pitchFamily="49" charset="0"/>
              </a:rPr>
              <a:t>atendees</a:t>
            </a:r>
            <a:r>
              <a:rPr lang="en-US" altLang="ko-KR" sz="1990" dirty="0">
                <a:latin typeface="Consolas" panose="020B0609020204030204" pitchFamily="49" charset="0"/>
              </a:rPr>
              <a:t> = input("</a:t>
            </a:r>
            <a:r>
              <a:rPr lang="ko-KR" altLang="en-US" sz="1990" dirty="0">
                <a:latin typeface="Consolas" panose="020B0609020204030204" pitchFamily="49" charset="0"/>
              </a:rPr>
              <a:t>출석자</a:t>
            </a:r>
            <a:r>
              <a:rPr lang="en-US" altLang="ko-KR" sz="1990" dirty="0">
                <a:latin typeface="Consolas" panose="020B0609020204030204" pitchFamily="49" charset="0"/>
              </a:rPr>
              <a:t>: ")</a:t>
            </a:r>
          </a:p>
          <a:p>
            <a:pPr>
              <a:lnSpc>
                <a:spcPct val="120000"/>
              </a:lnSpc>
            </a:pPr>
            <a:r>
              <a:rPr lang="ko-KR" altLang="en-US" sz="1990" dirty="0">
                <a:latin typeface="Consolas" panose="020B0609020204030204" pitchFamily="49" charset="0"/>
              </a:rPr>
              <a:t>출석자</a:t>
            </a:r>
            <a:r>
              <a:rPr lang="en-US" altLang="ko-KR" sz="1990" dirty="0">
                <a:latin typeface="Consolas" panose="020B0609020204030204" pitchFamily="49" charset="0"/>
              </a:rPr>
              <a:t>: </a:t>
            </a:r>
            <a:r>
              <a:rPr lang="ko-KR" altLang="en-US" sz="1990" dirty="0">
                <a:solidFill>
                  <a:schemeClr val="accent2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sz="1990" dirty="0">
                <a:solidFill>
                  <a:schemeClr val="accent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990" dirty="0">
                <a:solidFill>
                  <a:schemeClr val="accent2"/>
                </a:solidFill>
                <a:latin typeface="Consolas" panose="020B0609020204030204" pitchFamily="49" charset="0"/>
              </a:rPr>
              <a:t>강감찬</a:t>
            </a:r>
            <a:r>
              <a:rPr lang="en-US" altLang="ko-KR" sz="1990" dirty="0">
                <a:solidFill>
                  <a:schemeClr val="accent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990" dirty="0">
                <a:solidFill>
                  <a:schemeClr val="accent2"/>
                </a:solidFill>
                <a:latin typeface="Consolas" panose="020B0609020204030204" pitchFamily="49" charset="0"/>
              </a:rPr>
              <a:t>이순신</a:t>
            </a:r>
            <a:br>
              <a:rPr lang="en-US" altLang="ko-KR" sz="1990" dirty="0">
                <a:latin typeface="Consolas" panose="020B0609020204030204" pitchFamily="49" charset="0"/>
              </a:rPr>
            </a:br>
            <a:r>
              <a:rPr lang="en-US" altLang="ko-KR" sz="1990" dirty="0">
                <a:latin typeface="Consolas" panose="020B0609020204030204" pitchFamily="49" charset="0"/>
              </a:rPr>
              <a:t>&gt;&gt;&gt; print(</a:t>
            </a:r>
            <a:r>
              <a:rPr lang="en-US" altLang="ko-KR" sz="1990" dirty="0" err="1">
                <a:latin typeface="Consolas" panose="020B0609020204030204" pitchFamily="49" charset="0"/>
              </a:rPr>
              <a:t>atendees</a:t>
            </a:r>
            <a:r>
              <a:rPr lang="en-US" altLang="ko-KR" sz="199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990" dirty="0">
                <a:latin typeface="Consolas" panose="020B0609020204030204" pitchFamily="49" charset="0"/>
              </a:rPr>
              <a:t>홍길동</a:t>
            </a:r>
            <a:r>
              <a:rPr lang="en-US" altLang="ko-KR" sz="1990" dirty="0">
                <a:latin typeface="Consolas" panose="020B0609020204030204" pitchFamily="49" charset="0"/>
              </a:rPr>
              <a:t>,</a:t>
            </a:r>
            <a:r>
              <a:rPr lang="ko-KR" altLang="en-US" sz="1990" dirty="0">
                <a:latin typeface="Consolas" panose="020B0609020204030204" pitchFamily="49" charset="0"/>
              </a:rPr>
              <a:t>강감찬</a:t>
            </a:r>
            <a:r>
              <a:rPr lang="en-US" altLang="ko-KR" sz="1990" dirty="0">
                <a:latin typeface="Consolas" panose="020B0609020204030204" pitchFamily="49" charset="0"/>
              </a:rPr>
              <a:t>,</a:t>
            </a:r>
            <a:r>
              <a:rPr lang="ko-KR" altLang="en-US" sz="1990" dirty="0">
                <a:latin typeface="Consolas" panose="020B0609020204030204" pitchFamily="49" charset="0"/>
              </a:rPr>
              <a:t>이순신</a:t>
            </a:r>
            <a:endParaRPr lang="en-US" altLang="ko-KR" sz="199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90" dirty="0">
                <a:latin typeface="Consolas" panose="020B0609020204030204" pitchFamily="49" charset="0"/>
              </a:rPr>
              <a:t>&gt;&gt;&gt; 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a1, a2, a3 = </a:t>
            </a:r>
            <a:r>
              <a:rPr lang="en-US" altLang="ko-KR" sz="199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atendees.split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(',')</a:t>
            </a:r>
            <a:br>
              <a:rPr lang="en-US" altLang="ko-KR" sz="1990" dirty="0">
                <a:latin typeface="Consolas" panose="020B0609020204030204" pitchFamily="49" charset="0"/>
              </a:rPr>
            </a:br>
            <a:r>
              <a:rPr lang="en-US" altLang="ko-KR" sz="1990" dirty="0">
                <a:latin typeface="Consolas" panose="020B0609020204030204" pitchFamily="49" charset="0"/>
              </a:rPr>
              <a:t>&gt;&gt;&gt; print(a1)</a:t>
            </a:r>
          </a:p>
          <a:p>
            <a:pPr>
              <a:lnSpc>
                <a:spcPct val="120000"/>
              </a:lnSpc>
            </a:pPr>
            <a:r>
              <a:rPr lang="ko-KR" altLang="en-US" sz="1990" dirty="0">
                <a:latin typeface="Consolas" panose="020B0609020204030204" pitchFamily="49" charset="0"/>
              </a:rPr>
              <a:t>홍길동</a:t>
            </a:r>
            <a:endParaRPr lang="en-US" altLang="ko-KR" sz="199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90" dirty="0">
                <a:latin typeface="Consolas" panose="020B0609020204030204" pitchFamily="49" charset="0"/>
              </a:rPr>
              <a:t>&gt;&gt;&gt; print(a2)</a:t>
            </a:r>
          </a:p>
          <a:p>
            <a:pPr>
              <a:lnSpc>
                <a:spcPct val="120000"/>
              </a:lnSpc>
            </a:pPr>
            <a:r>
              <a:rPr lang="ko-KR" altLang="en-US" sz="1990" dirty="0">
                <a:latin typeface="Consolas" panose="020B0609020204030204" pitchFamily="49" charset="0"/>
              </a:rPr>
              <a:t>강감찬</a:t>
            </a:r>
            <a:endParaRPr lang="en-US" altLang="ko-KR" sz="199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90" dirty="0">
                <a:latin typeface="Consolas" panose="020B0609020204030204" pitchFamily="49" charset="0"/>
              </a:rPr>
              <a:t>print(a3)</a:t>
            </a:r>
          </a:p>
          <a:p>
            <a:pPr>
              <a:lnSpc>
                <a:spcPct val="120000"/>
              </a:lnSpc>
            </a:pPr>
            <a:r>
              <a:rPr lang="ko-KR" altLang="en-US" sz="1990" dirty="0">
                <a:latin typeface="Consolas" panose="020B0609020204030204" pitchFamily="49" charset="0"/>
              </a:rPr>
              <a:t>이순신</a:t>
            </a:r>
            <a:endParaRPr lang="en-US" altLang="ko-KR" sz="199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144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split()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8130" lvl="1"/>
            <a:r>
              <a:rPr lang="en-US" altLang="ko-KR" kern="100" dirty="0">
                <a:latin typeface="굴림체" panose="020B0609000101010101" pitchFamily="49" charset="-127"/>
              </a:rPr>
              <a:t>(</a:t>
            </a:r>
            <a:r>
              <a:rPr lang="ko-KR" altLang="en-US" kern="100" dirty="0">
                <a:latin typeface="굴림체" panose="020B0609000101010101" pitchFamily="49" charset="-127"/>
              </a:rPr>
              <a:t>예</a:t>
            </a:r>
            <a:r>
              <a:rPr lang="en-US" altLang="ko-KR" kern="100" dirty="0">
                <a:latin typeface="굴림체" panose="020B0609000101010101" pitchFamily="49" charset="-127"/>
              </a:rPr>
              <a:t>)</a:t>
            </a:r>
            <a:br>
              <a:rPr lang="en-US" altLang="ko-KR" kern="100" dirty="0">
                <a:latin typeface="굴림체" panose="020B0609000101010101" pitchFamily="49" charset="-127"/>
              </a:rPr>
            </a:br>
            <a:br>
              <a:rPr lang="en-US" altLang="ko-KR" kern="100" dirty="0">
                <a:latin typeface="굴림체" panose="020B0609000101010101" pitchFamily="49" charset="-127"/>
              </a:rPr>
            </a:br>
            <a:endParaRPr lang="ko-KR" altLang="ko-KR" b="1" kern="100" dirty="0">
              <a:latin typeface="굴림체" panose="020B0609000101010101" pitchFamily="49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9976" y="1393462"/>
            <a:ext cx="6388971" cy="2027258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atendees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input("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")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a1, a2, a3 =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atendees.split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(',')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print(attendees)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print("[%s][%s][%s]"%(a1,a2,a3))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8857" y="3420722"/>
            <a:ext cx="6583862" cy="2821655"/>
          </a:xfrm>
          <a:prstGeom prst="rect">
            <a:avLst/>
          </a:prstGeom>
          <a:solidFill>
            <a:srgbClr val="F3E7D1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atendees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input("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")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a1, a2, a3 =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atendees.split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(',')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a1 = a1.lstrip()   # "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=&gt; "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a2 = a2.lstrip()   # "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=&gt; "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a3 = a3.lstrip()   # "    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=&gt; "</a:t>
            </a:r>
            <a:r>
              <a:rPr lang="ko-KR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atendees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print("[%s][%s][%s]"%(a1,a2,a3))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굽은 화살표 4"/>
          <p:cNvSpPr/>
          <p:nvPr/>
        </p:nvSpPr>
        <p:spPr>
          <a:xfrm flipV="1">
            <a:off x="2058768" y="3439092"/>
            <a:ext cx="806187" cy="1074917"/>
          </a:xfrm>
          <a:prstGeom prst="ben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1663" y="3420720"/>
            <a:ext cx="6388971" cy="2027258"/>
          </a:xfrm>
          <a:prstGeom prst="rect">
            <a:avLst/>
          </a:prstGeom>
          <a:solidFill>
            <a:srgbClr val="F3E7D1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atendees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input("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")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출석자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a1, a2, a3 =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atendees.split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(', ')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atendees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print("[%s][%s][%s]"%(a1,a2,a3))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강감찬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이순신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12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8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 입력 받기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input( ) </a:t>
            </a:r>
            <a:r>
              <a:rPr lang="ko-KR" altLang="en-US" sz="2000" dirty="0"/>
              <a:t>함수는 필요한 데이터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/</a:t>
            </a:r>
            <a:r>
              <a:rPr lang="ko-KR" altLang="en-US" sz="2000" dirty="0"/>
              <a:t>실수</a:t>
            </a:r>
            <a:r>
              <a:rPr lang="en-US" altLang="ko-KR" sz="2000" dirty="0"/>
              <a:t>/</a:t>
            </a:r>
            <a:r>
              <a:rPr lang="ko-KR" altLang="en-US" sz="2000" dirty="0"/>
              <a:t>문자열 등</a:t>
            </a:r>
            <a:r>
              <a:rPr lang="en-US" altLang="ko-KR" sz="2000" dirty="0"/>
              <a:t>)</a:t>
            </a:r>
            <a:r>
              <a:rPr lang="ko-KR" altLang="en-US" sz="2000" dirty="0"/>
              <a:t>를 입력 받아 </a:t>
            </a:r>
            <a:r>
              <a:rPr lang="ko-KR" altLang="en-US" sz="2000" b="1" dirty="0">
                <a:solidFill>
                  <a:srgbClr val="C00000"/>
                </a:solidFill>
              </a:rPr>
              <a:t>문자열 데이터로 저장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정수형 데이터</a:t>
            </a:r>
            <a:r>
              <a:rPr lang="ko-KR" altLang="en-US" sz="2000" dirty="0"/>
              <a:t>로 처리하려면 </a:t>
            </a:r>
            <a:r>
              <a:rPr lang="ko-KR" altLang="en-US" sz="2000" dirty="0" err="1"/>
              <a:t>정수형으로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자료형</a:t>
            </a:r>
            <a:r>
              <a:rPr lang="ko-KR" altLang="en-US" sz="2000" dirty="0"/>
              <a:t> 변환을 해주어야 함 </a:t>
            </a:r>
            <a:r>
              <a:rPr lang="en-US" altLang="ko-KR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2000" b="1" dirty="0" err="1">
                <a:solidFill>
                  <a:srgbClr val="C00000"/>
                </a:solidFill>
                <a:sym typeface="Wingdings" panose="05000000000000000000" pitchFamily="2" charset="2"/>
              </a:rPr>
              <a:t>int</a:t>
            </a:r>
            <a:r>
              <a:rPr lang="en-US" altLang="ko-KR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( )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644" y="2345802"/>
            <a:ext cx="8247591" cy="2838075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age = input("Enter your age: ")</a:t>
            </a: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Enter your age: </a:t>
            </a:r>
            <a:r>
              <a:rPr lang="pt-BR" altLang="ko-KR" sz="1800" dirty="0">
                <a:solidFill>
                  <a:srgbClr val="7030A0"/>
                </a:solidFill>
                <a:ea typeface="+mn-ea"/>
              </a:rPr>
              <a:t>22</a:t>
            </a: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sz="1800" dirty="0">
                <a:solidFill>
                  <a:srgbClr val="0070C0"/>
                </a:solidFill>
                <a:ea typeface="+mn-ea"/>
              </a:rPr>
              <a:t>&lt;class 'str'&gt;</a:t>
            </a: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age = int(age)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입력 문자열을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  <a:ea typeface="+mn-ea"/>
              </a:rPr>
              <a:t>정수형으로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  <a:ea typeface="+mn-ea"/>
              </a:rPr>
              <a:t>자료형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 변환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sz="1800" dirty="0">
                <a:solidFill>
                  <a:srgbClr val="0070C0"/>
                </a:solidFill>
                <a:ea typeface="+mn-ea"/>
              </a:rPr>
              <a:t>&lt;class </a:t>
            </a:r>
            <a:r>
              <a:rPr lang="pt-BR" altLang="ko-KR" dirty="0">
                <a:solidFill>
                  <a:srgbClr val="0070C0"/>
                </a:solidFill>
              </a:rPr>
              <a:t>'</a:t>
            </a:r>
            <a:r>
              <a:rPr lang="pt-BR" altLang="ko-KR" sz="1800" dirty="0">
                <a:solidFill>
                  <a:srgbClr val="0070C0"/>
                </a:solidFill>
                <a:ea typeface="+mn-ea"/>
              </a:rPr>
              <a:t>int'&gt;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2043" y="4575974"/>
            <a:ext cx="7844480" cy="166133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age = </a:t>
            </a:r>
            <a:r>
              <a:rPr lang="en-US" altLang="ko-KR" sz="1800" dirty="0" err="1">
                <a:solidFill>
                  <a:srgbClr val="C00000"/>
                </a:solidFill>
                <a:ea typeface="+mn-ea"/>
              </a:rPr>
              <a:t>int</a:t>
            </a:r>
            <a:r>
              <a:rPr lang="en-US" altLang="ko-KR" sz="1800" dirty="0">
                <a:solidFill>
                  <a:srgbClr val="C00000"/>
                </a:solidFill>
                <a:ea typeface="+mn-ea"/>
              </a:rPr>
              <a:t>(</a:t>
            </a:r>
            <a:r>
              <a:rPr lang="pt-BR" altLang="ko-KR" sz="1800" dirty="0">
                <a:solidFill>
                  <a:schemeClr val="tx1"/>
                </a:solidFill>
                <a:ea typeface="+mn-ea"/>
              </a:rPr>
              <a:t>input("Enter your age: ")</a:t>
            </a:r>
            <a:r>
              <a:rPr lang="pt-BR" altLang="ko-KR" sz="1800" dirty="0">
                <a:solidFill>
                  <a:srgbClr val="C00000"/>
                </a:solidFill>
                <a:ea typeface="+mn-ea"/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바로 정수로 변환</a:t>
            </a:r>
            <a:endParaRPr lang="pt-BR" altLang="ko-KR" sz="1800" dirty="0">
              <a:solidFill>
                <a:srgbClr val="C00000"/>
              </a:solidFill>
              <a:ea typeface="+mn-ea"/>
            </a:endParaRP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Enter your age: </a:t>
            </a:r>
            <a:r>
              <a:rPr lang="pt-BR" altLang="ko-KR" sz="1800" dirty="0">
                <a:solidFill>
                  <a:srgbClr val="7030A0"/>
                </a:solidFill>
                <a:ea typeface="+mn-ea"/>
              </a:rPr>
              <a:t>22</a:t>
            </a:r>
          </a:p>
          <a:p>
            <a:r>
              <a:rPr lang="pt-BR" altLang="ko-KR" sz="1800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sz="1800" dirty="0">
                <a:solidFill>
                  <a:srgbClr val="0070C0"/>
                </a:solidFill>
                <a:ea typeface="+mn-ea"/>
              </a:rPr>
              <a:t>&lt;class </a:t>
            </a:r>
            <a:r>
              <a:rPr lang="pt-BR" altLang="ko-KR" dirty="0">
                <a:solidFill>
                  <a:srgbClr val="0070C0"/>
                </a:solidFill>
              </a:rPr>
              <a:t>'</a:t>
            </a:r>
            <a:r>
              <a:rPr lang="pt-BR" altLang="ko-KR" sz="1800" dirty="0">
                <a:solidFill>
                  <a:srgbClr val="0070C0"/>
                </a:solidFill>
                <a:ea typeface="+mn-ea"/>
              </a:rPr>
              <a:t>int'&gt;</a:t>
            </a:r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2869182" y="5033024"/>
            <a:ext cx="540309" cy="1118047"/>
          </a:xfrm>
          <a:prstGeom prst="bentUpArrow">
            <a:avLst>
              <a:gd name="adj1" fmla="val 26755"/>
              <a:gd name="adj2" fmla="val 25000"/>
              <a:gd name="adj3" fmla="val 442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8" name="직사각형 7"/>
          <p:cNvSpPr/>
          <p:nvPr/>
        </p:nvSpPr>
        <p:spPr>
          <a:xfrm>
            <a:off x="1746151" y="5862202"/>
            <a:ext cx="2452830" cy="58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92" b="1" dirty="0">
                <a:solidFill>
                  <a:srgbClr val="21439B"/>
                </a:solidFill>
              </a:rPr>
              <a:t>입력과 </a:t>
            </a:r>
            <a:r>
              <a:rPr lang="ko-KR" altLang="en-US" sz="1592" b="1" dirty="0" err="1">
                <a:solidFill>
                  <a:srgbClr val="21439B"/>
                </a:solidFill>
              </a:rPr>
              <a:t>자료형</a:t>
            </a:r>
            <a:r>
              <a:rPr lang="ko-KR" altLang="en-US" sz="1592" b="1" dirty="0">
                <a:solidFill>
                  <a:srgbClr val="21439B"/>
                </a:solidFill>
              </a:rPr>
              <a:t> 변환을 </a:t>
            </a:r>
            <a:endParaRPr lang="en-US" altLang="ko-KR" sz="1592" b="1" dirty="0">
              <a:solidFill>
                <a:srgbClr val="21439B"/>
              </a:solidFill>
            </a:endParaRPr>
          </a:p>
          <a:p>
            <a:pPr algn="ctr"/>
            <a:r>
              <a:rPr lang="ko-KR" altLang="en-US" sz="1592" b="1" dirty="0">
                <a:solidFill>
                  <a:srgbClr val="21439B"/>
                </a:solidFill>
              </a:rPr>
              <a:t>한 번에 처리</a:t>
            </a:r>
          </a:p>
        </p:txBody>
      </p:sp>
    </p:spTree>
    <p:extLst>
      <p:ext uri="{BB962C8B-B14F-4D97-AF65-F5344CB8AC3E}">
        <p14:creationId xmlns:p14="http://schemas.microsoft.com/office/powerpoint/2010/main" val="1722698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 입력 받기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두 개의 정수 입력 받기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input( ) </a:t>
            </a:r>
            <a:r>
              <a:rPr lang="ko-KR" altLang="en-US" sz="1800" dirty="0"/>
              <a:t>함수로 필요한 데이터를 문자열로 입력 받아서</a:t>
            </a:r>
            <a:r>
              <a:rPr lang="en-US" altLang="ko-KR" sz="1800" dirty="0"/>
              <a:t>, </a:t>
            </a:r>
            <a:r>
              <a:rPr lang="ko-KR" altLang="en-US" sz="1800" b="1" dirty="0">
                <a:solidFill>
                  <a:srgbClr val="C00000"/>
                </a:solidFill>
              </a:rPr>
              <a:t>입력 문자열을 분리하여 </a:t>
            </a:r>
            <a:r>
              <a:rPr lang="ko-KR" altLang="en-US" sz="1800" b="1" dirty="0" err="1">
                <a:solidFill>
                  <a:srgbClr val="C00000"/>
                </a:solidFill>
              </a:rPr>
              <a:t>자료형</a:t>
            </a:r>
            <a:r>
              <a:rPr lang="ko-KR" altLang="en-US" sz="1800" b="1" dirty="0">
                <a:solidFill>
                  <a:srgbClr val="C00000"/>
                </a:solidFill>
              </a:rPr>
              <a:t> 변환</a:t>
            </a:r>
            <a:r>
              <a:rPr lang="ko-KR" altLang="en-US" sz="1800" dirty="0"/>
              <a:t> 수행</a:t>
            </a:r>
            <a:endParaRPr lang="ko-KR" altLang="en-US" sz="1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2474" y="1946079"/>
            <a:ext cx="8252549" cy="3188213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num = input("Enter two numbers: ")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Enter two numbers: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10 20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num</a:t>
            </a:r>
          </a:p>
          <a:p>
            <a:r>
              <a:rPr lang="pt-BR" altLang="ko-KR" sz="1400" dirty="0">
                <a:solidFill>
                  <a:srgbClr val="0070C0"/>
                </a:solidFill>
              </a:rPr>
              <a:t>'</a:t>
            </a:r>
            <a:r>
              <a:rPr lang="pt-BR" altLang="ko-KR" dirty="0">
                <a:solidFill>
                  <a:srgbClr val="0070C0"/>
                </a:solidFill>
                <a:ea typeface="+mn-ea"/>
              </a:rPr>
              <a:t>10 20'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num.split()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입력 문자열을 공백을 기준으로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개로 분리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 = int(n1)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을 정수로 변환</a:t>
            </a:r>
            <a:endParaRPr lang="pt-BR" altLang="ko-KR" dirty="0">
              <a:solidFill>
                <a:schemeClr val="tx1"/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n2 = int(n2)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print(n1, n2)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type of n1 and n2 is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endParaRPr lang="pt-BR" altLang="ko-KR" dirty="0">
              <a:solidFill>
                <a:schemeClr val="tx1"/>
              </a:solidFill>
              <a:ea typeface="+mn-ea"/>
            </a:endParaRPr>
          </a:p>
          <a:p>
            <a:r>
              <a:rPr lang="pt-BR" altLang="ko-KR" dirty="0">
                <a:solidFill>
                  <a:srgbClr val="0070C0"/>
                </a:solidFill>
                <a:ea typeface="+mn-ea"/>
              </a:rPr>
              <a:t>10 20</a:t>
            </a:r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3464560" y="4729455"/>
            <a:ext cx="560726" cy="1226415"/>
          </a:xfrm>
          <a:prstGeom prst="bentUpArrow">
            <a:avLst>
              <a:gd name="adj1" fmla="val 26755"/>
              <a:gd name="adj2" fmla="val 25000"/>
              <a:gd name="adj3" fmla="val 442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8" name="직사각형 7"/>
          <p:cNvSpPr/>
          <p:nvPr/>
        </p:nvSpPr>
        <p:spPr>
          <a:xfrm>
            <a:off x="1905301" y="5606655"/>
            <a:ext cx="2452830" cy="58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92" b="1" dirty="0">
                <a:solidFill>
                  <a:srgbClr val="21439B"/>
                </a:solidFill>
              </a:rPr>
              <a:t>입력과 문자열 분리를 </a:t>
            </a:r>
            <a:endParaRPr lang="en-US" altLang="ko-KR" sz="1592" b="1" dirty="0">
              <a:solidFill>
                <a:srgbClr val="21439B"/>
              </a:solidFill>
            </a:endParaRPr>
          </a:p>
          <a:p>
            <a:pPr algn="ctr"/>
            <a:r>
              <a:rPr lang="ko-KR" altLang="en-US" sz="1592" b="1" dirty="0">
                <a:solidFill>
                  <a:srgbClr val="21439B"/>
                </a:solidFill>
              </a:rPr>
              <a:t>한 번에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8A219-A3E3-4EFC-A131-A070B9C77635}"/>
              </a:ext>
            </a:extLst>
          </p:cNvPr>
          <p:cNvSpPr txBox="1"/>
          <p:nvPr/>
        </p:nvSpPr>
        <p:spPr>
          <a:xfrm>
            <a:off x="4470533" y="4945928"/>
            <a:ext cx="6609201" cy="16263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  <a:ea typeface="+mn-ea"/>
              </a:rPr>
              <a:t>잘못된 사용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ea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  <a:ea typeface="+mn-ea"/>
              </a:rPr>
              <a:t>오류 발생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ea typeface="+mn-ea"/>
              </a:rPr>
              <a:t>)</a:t>
            </a:r>
            <a:endParaRPr lang="pt-BR" altLang="ko-KR" b="1" dirty="0">
              <a:solidFill>
                <a:srgbClr val="FF0000"/>
              </a:solidFill>
              <a:highlight>
                <a:srgbClr val="FFFF00"/>
              </a:highlight>
              <a:ea typeface="+mn-ea"/>
            </a:endParaRPr>
          </a:p>
          <a:p>
            <a:pPr>
              <a:lnSpc>
                <a:spcPct val="150000"/>
              </a:lnSpc>
            </a:pPr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int(input("Enter two numbers: "))</a:t>
            </a:r>
            <a:r>
              <a:rPr lang="pt-BR" altLang="ko-KR" dirty="0">
                <a:solidFill>
                  <a:srgbClr val="C00000"/>
                </a:solidFill>
                <a:ea typeface="+mn-ea"/>
              </a:rPr>
              <a:t>.split()</a:t>
            </a:r>
          </a:p>
          <a:p>
            <a:pPr>
              <a:lnSpc>
                <a:spcPct val="150000"/>
              </a:lnSpc>
            </a:pPr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int(input("Enter two numbers: ")</a:t>
            </a:r>
            <a:r>
              <a:rPr lang="pt-BR" altLang="ko-KR" dirty="0">
                <a:solidFill>
                  <a:srgbClr val="C00000"/>
                </a:solidFill>
                <a:ea typeface="+mn-ea"/>
              </a:rPr>
              <a:t>.split())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533" y="4945928"/>
            <a:ext cx="6609201" cy="1626344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input("Enter two numbers: ")</a:t>
            </a:r>
            <a:r>
              <a:rPr lang="pt-BR" altLang="ko-KR" dirty="0">
                <a:solidFill>
                  <a:srgbClr val="C00000"/>
                </a:solidFill>
                <a:ea typeface="+mn-ea"/>
              </a:rPr>
              <a:t>.split()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Enter two numbers: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10 20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n1 = int(n1)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문자열을 정수로 변환</a:t>
            </a:r>
            <a:endParaRPr lang="en-US" altLang="ko-KR" dirty="0">
              <a:solidFill>
                <a:schemeClr val="tx1"/>
              </a:solidFill>
              <a:ea typeface="+mn-ea"/>
            </a:endParaRPr>
          </a:p>
          <a:p>
            <a:r>
              <a:rPr lang="en-US" altLang="ko-KR" dirty="0">
                <a:solidFill>
                  <a:schemeClr val="tx1"/>
                </a:solidFill>
                <a:ea typeface="+mn-ea"/>
              </a:rPr>
              <a:t>&gt;&gt;&gt; n2 = int(n2)</a:t>
            </a:r>
            <a:endParaRPr lang="pt-BR" altLang="ko-KR" dirty="0">
              <a:solidFill>
                <a:srgbClr val="0070C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5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문자열의 형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input() </a:t>
            </a:r>
            <a:r>
              <a:rPr lang="ko-KR" altLang="en-US" sz="2000" dirty="0"/>
              <a:t>함수는 데이터를 입력 받아 문자열 데이터로 반환한다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입력된 문자열을 필요한 데이터 형으로 변환해야 한다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적절한 형 변환함수를 호출해서 형 변환한다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data type(input( )) </a:t>
            </a:r>
            <a:r>
              <a:rPr lang="ko-KR" altLang="en-US" sz="1800" dirty="0"/>
              <a:t>형식으로 입력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79202" y="2886200"/>
            <a:ext cx="6449498" cy="376741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a =</a:t>
            </a: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990" b="1" dirty="0" err="1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int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 ( input("Enter an integer : ") )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Enter an integer : 123   </a:t>
            </a:r>
            <a:r>
              <a:rPr lang="en-US" altLang="ko-KR" sz="199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99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정수 형태의 문자열 반환</a:t>
            </a:r>
            <a:endParaRPr lang="en-US" altLang="ko-KR" sz="1990" dirty="0">
              <a:solidFill>
                <a:srgbClr val="00B050"/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b =</a:t>
            </a: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float( input("Enter a float : ") )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Enter a float : 3.14       </a:t>
            </a:r>
            <a:r>
              <a:rPr lang="en-US" altLang="ko-KR" sz="199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99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실수 형태의 문자열 반환</a:t>
            </a:r>
            <a:endParaRPr lang="en-US" altLang="ko-KR" sz="1990" dirty="0">
              <a:solidFill>
                <a:srgbClr val="00B050"/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c =</a:t>
            </a: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input("Enter a string : ")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Enter a string : Hello   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print(a, b, c)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123 3.14 Hello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print(type(a), type(b), type(c))</a:t>
            </a:r>
          </a:p>
          <a:p>
            <a:pPr>
              <a:lnSpc>
                <a:spcPct val="120000"/>
              </a:lnSpc>
            </a:pP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&lt;class '</a:t>
            </a:r>
            <a:r>
              <a:rPr lang="en-US" altLang="ko-KR" sz="1990" dirty="0" err="1">
                <a:ea typeface="굴림체" panose="020B0609000101010101" pitchFamily="49" charset="-127"/>
                <a:cs typeface="Courier New" panose="02070309020205020404" pitchFamily="49" charset="0"/>
              </a:rPr>
              <a:t>int</a:t>
            </a: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'&gt; &lt;class 'float'&gt; &lt;class '</a:t>
            </a:r>
            <a:r>
              <a:rPr lang="en-US" altLang="ko-KR" sz="1990" dirty="0" err="1">
                <a:ea typeface="굴림체" panose="020B0609000101010101" pitchFamily="49" charset="-127"/>
                <a:cs typeface="Courier New" panose="02070309020205020404" pitchFamily="49" charset="0"/>
              </a:rPr>
              <a:t>str</a:t>
            </a:r>
            <a:r>
              <a:rPr lang="en-US" altLang="ko-KR" sz="1990" dirty="0">
                <a:ea typeface="굴림체" panose="020B0609000101010101" pitchFamily="49" charset="-127"/>
                <a:cs typeface="Courier New" panose="02070309020205020404" pitchFamily="49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9202" y="2886200"/>
            <a:ext cx="6449498" cy="376741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ea typeface="굴림체" panose="020B0609000101010101" pitchFamily="49" charset="-127"/>
                <a:cs typeface="Courier New" panose="02070309020205020404" pitchFamily="49" charset="0"/>
              </a:rPr>
              <a:t>&gt;&gt;&gt; a = </a:t>
            </a:r>
            <a:r>
              <a:rPr lang="en-US" altLang="ko-KR" sz="2000" b="1" dirty="0" err="1">
                <a:ea typeface="굴림체" panose="020B0609000101010101" pitchFamily="49" charset="-127"/>
                <a:cs typeface="Courier New" panose="02070309020205020404" pitchFamily="49" charset="0"/>
              </a:rPr>
              <a:t>int</a:t>
            </a:r>
            <a:r>
              <a:rPr lang="en-US" altLang="ko-KR" sz="2000" b="1" dirty="0">
                <a:ea typeface="굴림체" panose="020B0609000101010101" pitchFamily="49" charset="-127"/>
                <a:cs typeface="Courier New" panose="02070309020205020404" pitchFamily="49" charset="0"/>
              </a:rPr>
              <a:t> ( input("Enter an integer : ") 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ea typeface="굴림체" panose="020B0609000101010101" pitchFamily="49" charset="-127"/>
                <a:cs typeface="Courier New" panose="02070309020205020404" pitchFamily="49" charset="0"/>
              </a:rPr>
              <a:t>Enter an integer: </a:t>
            </a:r>
            <a:r>
              <a:rPr lang="en-US" altLang="ko-KR" sz="2000" dirty="0" err="1">
                <a:solidFill>
                  <a:schemeClr val="accent2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abc</a:t>
            </a:r>
            <a:endParaRPr lang="en-US" altLang="ko-KR" sz="2000" dirty="0">
              <a:solidFill>
                <a:schemeClr val="accent2"/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Traceback</a:t>
            </a: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 (most recent call last):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  File "&lt;pyshell#8&gt;", line 1, in &lt;module&gt;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    a = </a:t>
            </a:r>
            <a:r>
              <a:rPr lang="en-US" altLang="ko-KR" b="1" dirty="0" err="1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int</a:t>
            </a: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(input("Enter an integer: "))</a:t>
            </a:r>
          </a:p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ValueError</a:t>
            </a: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: invalid literal for </a:t>
            </a:r>
            <a:r>
              <a:rPr lang="en-US" altLang="ko-KR" b="1" dirty="0" err="1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int</a:t>
            </a: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() with base 10: '</a:t>
            </a:r>
            <a:r>
              <a:rPr lang="en-US" altLang="ko-KR" b="1" dirty="0" err="1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abc</a:t>
            </a:r>
            <a:r>
              <a:rPr lang="en-US" altLang="ko-KR" b="1" dirty="0">
                <a:solidFill>
                  <a:srgbClr val="FF0000"/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ea typeface="굴림체" panose="020B0609000101010101" pitchFamily="49" charset="-127"/>
                <a:cs typeface="Courier New" panose="02070309020205020404" pitchFamily="49" charset="0"/>
              </a:rPr>
              <a:t>&gt;&gt;&gt;</a:t>
            </a:r>
            <a:endParaRPr lang="en-US" altLang="ko-KR" sz="1600" b="1" dirty="0">
              <a:solidFill>
                <a:schemeClr val="accent2">
                  <a:lumMod val="75000"/>
                </a:schemeClr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b="1" dirty="0">
              <a:solidFill>
                <a:schemeClr val="accent2">
                  <a:lumMod val="75000"/>
                </a:schemeClr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b="1" dirty="0">
              <a:solidFill>
                <a:schemeClr val="accent2">
                  <a:lumMod val="75000"/>
                </a:schemeClr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b="1" dirty="0">
              <a:solidFill>
                <a:schemeClr val="accent2">
                  <a:lumMod val="75000"/>
                </a:schemeClr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solidFill>
                <a:schemeClr val="accent2">
                  <a:lumMod val="75000"/>
                </a:schemeClr>
              </a:solidFill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B06D5F-6366-4BD0-B171-0D4F4CDAF538}"/>
              </a:ext>
            </a:extLst>
          </p:cNvPr>
          <p:cNvGrpSpPr/>
          <p:nvPr/>
        </p:nvGrpSpPr>
        <p:grpSpPr>
          <a:xfrm>
            <a:off x="7222545" y="2281156"/>
            <a:ext cx="4252055" cy="3800909"/>
            <a:chOff x="7257509" y="2275599"/>
            <a:chExt cx="4272639" cy="38193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936647-4578-4CC6-BE99-F278527EA063}"/>
                </a:ext>
              </a:extLst>
            </p:cNvPr>
            <p:cNvSpPr txBox="1"/>
            <p:nvPr/>
          </p:nvSpPr>
          <p:spPr>
            <a:xfrm>
              <a:off x="7257509" y="2275599"/>
              <a:ext cx="4272639" cy="184537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a = input("Enter an integer: ")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while not </a:t>
              </a:r>
              <a:r>
                <a:rPr lang="en-US" altLang="ko-KR" sz="1600" dirty="0" err="1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a.isnumeric</a:t>
              </a: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():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    print("Enter numbers.")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    a = input("Enter an integer: ")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a = int(a)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print(a, type(a))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F7559-E2AB-480F-8171-66FCAEF73FA9}"/>
                </a:ext>
              </a:extLst>
            </p:cNvPr>
            <p:cNvSpPr txBox="1"/>
            <p:nvPr/>
          </p:nvSpPr>
          <p:spPr>
            <a:xfrm>
              <a:off x="8448575" y="4249531"/>
              <a:ext cx="3070306" cy="1845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Enter an integer: </a:t>
              </a:r>
              <a:r>
                <a:rPr lang="en-US" altLang="ko-KR" sz="1600" dirty="0" err="1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abc</a:t>
              </a:r>
              <a:endParaRPr lang="en-US" altLang="ko-KR" sz="160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Enter numbers.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Enter an integer: 12a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Enter numbers.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Enter an integer: 123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123 &lt;class 'int'&gt;</a:t>
              </a:r>
            </a:p>
          </p:txBody>
        </p:sp>
        <p:sp>
          <p:nvSpPr>
            <p:cNvPr id="4" name="화살표: 굽음 3">
              <a:extLst>
                <a:ext uri="{FF2B5EF4-FFF2-40B4-BE49-F238E27FC236}">
                  <a16:creationId xmlns:a16="http://schemas.microsoft.com/office/drawing/2014/main" id="{9B083F0F-E3AC-423D-B5EE-5E440AA0AC45}"/>
                </a:ext>
              </a:extLst>
            </p:cNvPr>
            <p:cNvSpPr/>
            <p:nvPr/>
          </p:nvSpPr>
          <p:spPr>
            <a:xfrm flipV="1">
              <a:off x="7451816" y="4172135"/>
              <a:ext cx="909793" cy="689446"/>
            </a:xfrm>
            <a:prstGeom prst="bentArrow">
              <a:avLst>
                <a:gd name="adj1" fmla="val 28789"/>
                <a:gd name="adj2" fmla="val 30052"/>
                <a:gd name="adj3" fmla="val 38894"/>
                <a:gd name="adj4" fmla="val 43750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2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D4CE2C-27B4-824D-91B1-CA61A0A6D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출력함수 </a:t>
            </a:r>
            <a:r>
              <a:rPr kumimoji="1" lang="en-US" altLang="ko-KR" dirty="0"/>
              <a:t>print()</a:t>
            </a:r>
            <a:endParaRPr kumimoji="1" lang="ko-Kore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532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.02">
      <a:majorFont>
        <a:latin typeface="Trebuchet MS"/>
        <a:ea typeface="나눔바른고딕"/>
        <a:cs typeface=""/>
      </a:majorFont>
      <a:minorFont>
        <a:latin typeface="Trebuchet MS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12081</Words>
  <Application>Microsoft Macintosh PowerPoint</Application>
  <PresentationFormat>Custom</PresentationFormat>
  <Paragraphs>1975</Paragraphs>
  <Slides>144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144</vt:i4>
      </vt:variant>
    </vt:vector>
  </HeadingPairs>
  <TitlesOfParts>
    <vt:vector size="165" baseType="lpstr">
      <vt:lpstr>Biome</vt:lpstr>
      <vt:lpstr>돋움</vt:lpstr>
      <vt:lpstr>굴림</vt:lpstr>
      <vt:lpstr>굴림체</vt:lpstr>
      <vt:lpstr>맑은 고딕</vt:lpstr>
      <vt:lpstr>맑은 고딕</vt:lpstr>
      <vt:lpstr>나눔고딕코딩</vt:lpstr>
      <vt:lpstr>나눔바른고딕</vt:lpstr>
      <vt:lpstr>나눔스퀘어 ExtraBold</vt:lpstr>
      <vt:lpstr>Arial</vt:lpstr>
      <vt:lpstr>Calibri</vt:lpstr>
      <vt:lpstr>Consolas</vt:lpstr>
      <vt:lpstr>Courier New</vt:lpstr>
      <vt:lpstr>Tahoma</vt:lpstr>
      <vt:lpstr>Times New Roman</vt:lpstr>
      <vt:lpstr>Trebuchet MS</vt:lpstr>
      <vt:lpstr>Verdana</vt:lpstr>
      <vt:lpstr>Wingdings</vt:lpstr>
      <vt:lpstr>Office 테마</vt:lpstr>
      <vt:lpstr>Image</vt:lpstr>
      <vt:lpstr>Picture</vt:lpstr>
      <vt:lpstr>파이썬프로그래밍 기초</vt:lpstr>
      <vt:lpstr>학습 목차</vt:lpstr>
      <vt:lpstr>Part I – 1장   파이썬 프로그래밍 개발 환경</vt:lpstr>
      <vt:lpstr>파이썬 프로그래밍 도구들</vt:lpstr>
      <vt:lpstr>Python 설치 환경</vt:lpstr>
      <vt:lpstr>파이썬(Python) 설치</vt:lpstr>
      <vt:lpstr>Python 설치</vt:lpstr>
      <vt:lpstr>Python 실행</vt:lpstr>
      <vt:lpstr>IDLE 실행</vt:lpstr>
      <vt:lpstr>Python 환경 : 대화형 모드</vt:lpstr>
      <vt:lpstr>Python 환경 : 스크립트 모드</vt:lpstr>
      <vt:lpstr>Python 프로그램 편집과 실행 (스크립트 모드)</vt:lpstr>
      <vt:lpstr>Python IDLE 프로그램 환경설정</vt:lpstr>
      <vt:lpstr>Python script 파일의 편집과 실행</vt:lpstr>
      <vt:lpstr>Python 프로그램 오류 발생 처리</vt:lpstr>
      <vt:lpstr>IDLE 파이썬 라이브러리 설치 확인</vt:lpstr>
      <vt:lpstr>(참고) Anaconda, Jupyter Notebook</vt:lpstr>
      <vt:lpstr>Anaconda 프로그래밍 환경 설치</vt:lpstr>
      <vt:lpstr>ANACONDA 설치</vt:lpstr>
      <vt:lpstr>Jupyter Notebook</vt:lpstr>
      <vt:lpstr>Part II – 2장   변수와 자료형</vt:lpstr>
      <vt:lpstr>변수 소개</vt:lpstr>
      <vt:lpstr>변수 생성 (할당문)</vt:lpstr>
      <vt:lpstr>변수 사용 : 값의 저장공간</vt:lpstr>
      <vt:lpstr>변수 사용 : 한 변수를 다른 변수에 복사-저장 </vt:lpstr>
      <vt:lpstr>변수 사용 : 두 값의 연산 결과 저장</vt:lpstr>
      <vt:lpstr>변수 사용</vt:lpstr>
      <vt:lpstr>변수 사용 : 한 변수를 여러 개의 변수로 연속 저장</vt:lpstr>
      <vt:lpstr>변수 사용 : 변수와 값의 연산 결과를 동 변수에 저장 </vt:lpstr>
      <vt:lpstr>변수의 사용</vt:lpstr>
      <vt:lpstr>변수 사용 시 주의사항</vt:lpstr>
      <vt:lpstr>변수 이름 짓기</vt:lpstr>
      <vt:lpstr>사용 가능한 변수 이름</vt:lpstr>
      <vt:lpstr>잘못된 변수 이름</vt:lpstr>
      <vt:lpstr>변수 이름 만들기</vt:lpstr>
      <vt:lpstr>자료형</vt:lpstr>
      <vt:lpstr>자료형 (Data Types)</vt:lpstr>
      <vt:lpstr>변수의 자료형</vt:lpstr>
      <vt:lpstr>숫자 자료형</vt:lpstr>
      <vt:lpstr>숫자 자료형</vt:lpstr>
      <vt:lpstr>불리언 자료형</vt:lpstr>
      <vt:lpstr>문자열 자료형</vt:lpstr>
      <vt:lpstr>자료형 변환</vt:lpstr>
      <vt:lpstr>자료형 변환</vt:lpstr>
      <vt:lpstr>자료형 변환 : int() 함수</vt:lpstr>
      <vt:lpstr>자료형 변환 : float() 함수</vt:lpstr>
      <vt:lpstr>자료형 변환 : str() 함수</vt:lpstr>
      <vt:lpstr>연산</vt:lpstr>
      <vt:lpstr>산술 연산자</vt:lpstr>
      <vt:lpstr>산술 연산자 (Arithmetic operator)</vt:lpstr>
      <vt:lpstr>산술 연산자 (Arithmetic operator)</vt:lpstr>
      <vt:lpstr>산술 연산자 (Arithmetic operator)</vt:lpstr>
      <vt:lpstr>산술 연산자 (Arithmetic operator)</vt:lpstr>
      <vt:lpstr>산술 연산자 (Arithmetic operator)</vt:lpstr>
      <vt:lpstr>산술연산 내장 함수</vt:lpstr>
      <vt:lpstr>산술 연산자 (Arithmetic operator)</vt:lpstr>
      <vt:lpstr>복합 연산자</vt:lpstr>
      <vt:lpstr>관계 연산자 (Relational operator)</vt:lpstr>
      <vt:lpstr>관계 연산자 (Relational operator)</vt:lpstr>
      <vt:lpstr>관계 연산자 (Relational operator)</vt:lpstr>
      <vt:lpstr>논리 연산자 (Logical operator)</vt:lpstr>
      <vt:lpstr>연산자 우선순위</vt:lpstr>
      <vt:lpstr>기본 명령 및 입출력 함수</vt:lpstr>
      <vt:lpstr>입출력 함수</vt:lpstr>
      <vt:lpstr>input() 함수: 문자열 입력</vt:lpstr>
      <vt:lpstr>input() 함수: 숫자 입력</vt:lpstr>
      <vt:lpstr>print() 함수</vt:lpstr>
      <vt:lpstr>주석</vt:lpstr>
      <vt:lpstr>파이썬의 명령문 형태  </vt:lpstr>
      <vt:lpstr>파이썬 프로그램의 구성 예</vt:lpstr>
      <vt:lpstr>Part I – 3장   기본 문자열과 입출력 처리</vt:lpstr>
      <vt:lpstr>문자열 자료형</vt:lpstr>
      <vt:lpstr>문자열 자료형 (str type) </vt:lpstr>
      <vt:lpstr>문자열 자료형 (str type) </vt:lpstr>
      <vt:lpstr>문자열 자료형 (str type)</vt:lpstr>
      <vt:lpstr>문자열 만들기</vt:lpstr>
      <vt:lpstr>문자열 만들기</vt:lpstr>
      <vt:lpstr>문자열 만들기</vt:lpstr>
      <vt:lpstr>문자열 만들기</vt:lpstr>
      <vt:lpstr>특수 문자 만들기 (\)</vt:lpstr>
      <vt:lpstr>복잡한 문자열 만들기</vt:lpstr>
      <vt:lpstr>문자열 연산</vt:lpstr>
      <vt:lpstr>문자열 연산</vt:lpstr>
      <vt:lpstr>문자열 연산</vt:lpstr>
      <vt:lpstr>문자열 연산</vt:lpstr>
      <vt:lpstr>문자열 연산</vt:lpstr>
      <vt:lpstr>입력함수 input()</vt:lpstr>
      <vt:lpstr>입력 함수 input( )</vt:lpstr>
      <vt:lpstr>입력 함수 input( )</vt:lpstr>
      <vt:lpstr>입력 함수 input( )</vt:lpstr>
      <vt:lpstr>입력 함수 input( )</vt:lpstr>
      <vt:lpstr>문자열 메소드 split( )</vt:lpstr>
      <vt:lpstr>문자열 메소드</vt:lpstr>
      <vt:lpstr>문자열 메소드 split() </vt:lpstr>
      <vt:lpstr>문자열 메소드 split() </vt:lpstr>
      <vt:lpstr>정수 입력 받기</vt:lpstr>
      <vt:lpstr>정수 입력 받기</vt:lpstr>
      <vt:lpstr>입력 문자열의 형 변환</vt:lpstr>
      <vt:lpstr>출력함수 print()</vt:lpstr>
      <vt:lpstr>출력 함수 print( )</vt:lpstr>
      <vt:lpstr>출력함수 print( )</vt:lpstr>
      <vt:lpstr>출력함수 print( )</vt:lpstr>
      <vt:lpstr>출력함수 print( )</vt:lpstr>
      <vt:lpstr>출력함수 print( )</vt:lpstr>
      <vt:lpstr>출력함수 print( )</vt:lpstr>
      <vt:lpstr>출력함수 print( )</vt:lpstr>
      <vt:lpstr>문자열 포매팅</vt:lpstr>
      <vt:lpstr>문자열 포맷팅(Formatting)</vt:lpstr>
      <vt:lpstr>문자열 포맷팅(Formatting) : % 기호 사용</vt:lpstr>
      <vt:lpstr>문자열 포맷팅(Formatting) : % 기호 사용</vt:lpstr>
      <vt:lpstr>문자열 포맷팅(Formatting) : % 기호 사용</vt:lpstr>
      <vt:lpstr>문자열 포맷 코드 : % 기호 사용</vt:lpstr>
      <vt:lpstr>문자열 포맷 코드 : % 기호 사용</vt:lpstr>
      <vt:lpstr>문자열 포맷팅 - str.format() 사용 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포맷팅 – str.format() 사용</vt:lpstr>
      <vt:lpstr>[참고자료] 문자열 포맷팅 </vt:lpstr>
      <vt:lpstr>[참고자료] 문자열 포맷팅</vt:lpstr>
      <vt:lpstr>[참고자료] 문자열 객체의 메소드 활용</vt:lpstr>
      <vt:lpstr>파일 입출력</vt:lpstr>
      <vt:lpstr>파일 입출력 </vt:lpstr>
      <vt:lpstr>file open</vt:lpstr>
      <vt:lpstr>입출력 파일 위치</vt:lpstr>
      <vt:lpstr>file read</vt:lpstr>
      <vt:lpstr>file write</vt:lpstr>
      <vt:lpstr>file close</vt:lpstr>
      <vt:lpstr>파일 처리</vt:lpstr>
      <vt:lpstr>파일 입출력 예제</vt:lpstr>
      <vt:lpstr>파일 입출력 예제</vt:lpstr>
      <vt:lpstr>파일 입출력 예제</vt:lpstr>
      <vt:lpstr>파일 입출력 예제</vt:lpstr>
      <vt:lpstr>프로그래밍 실습</vt:lpstr>
      <vt:lpstr>1.  파티 준비</vt:lpstr>
      <vt:lpstr>2.  간단한 입출력과 계산 연습</vt:lpstr>
      <vt:lpstr>3.  문장 단어 분석하기</vt:lpstr>
      <vt:lpstr>4.  날짜 형식 변경</vt:lpstr>
      <vt:lpstr>5.  성적처리 결과 출력</vt:lpstr>
      <vt:lpstr>6. 파일을 읽어 특정 문자열을 포함하는 줄만 출력 </vt:lpstr>
      <vt:lpstr>7.  파일을 읽어 특정 문자열의 개수 세기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YJ</cp:lastModifiedBy>
  <cp:revision>72</cp:revision>
  <dcterms:created xsi:type="dcterms:W3CDTF">2020-07-06T05:52:29Z</dcterms:created>
  <dcterms:modified xsi:type="dcterms:W3CDTF">2022-06-17T13:24:27Z</dcterms:modified>
</cp:coreProperties>
</file>